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7" r:id="rId2"/>
    <p:sldId id="259" r:id="rId3"/>
    <p:sldId id="258" r:id="rId4"/>
    <p:sldId id="260" r:id="rId5"/>
    <p:sldId id="263" r:id="rId6"/>
    <p:sldId id="262" r:id="rId7"/>
    <p:sldId id="256" r:id="rId8"/>
  </p:sldIdLst>
  <p:sldSz cx="12192000" cy="6858000"/>
  <p:notesSz cx="6858000" cy="9144000"/>
  <p:defaultText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79"/>
  </p:normalViewPr>
  <p:slideViewPr>
    <p:cSldViewPr snapToGrid="0">
      <p:cViewPr>
        <p:scale>
          <a:sx n="100" d="100"/>
          <a:sy n="100" d="100"/>
        </p:scale>
        <p:origin x="464"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20CE0-D7AB-4E41-9A62-FA916E968D6E}" type="datetimeFigureOut">
              <a:rPr lang="en-TW" smtClean="0"/>
              <a:t>2024/5/31</a:t>
            </a:fld>
            <a:endParaRPr lang="en-T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560F6B-E0EB-6048-B6E7-41953CB8D809}" type="slidenum">
              <a:rPr lang="en-TW" smtClean="0"/>
              <a:t>‹#›</a:t>
            </a:fld>
            <a:endParaRPr lang="en-TW"/>
          </a:p>
        </p:txBody>
      </p:sp>
    </p:spTree>
    <p:extLst>
      <p:ext uri="{BB962C8B-B14F-4D97-AF65-F5344CB8AC3E}">
        <p14:creationId xmlns:p14="http://schemas.microsoft.com/office/powerpoint/2010/main" val="3692228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EF560F6B-E0EB-6048-B6E7-41953CB8D809}" type="slidenum">
              <a:rPr lang="en-TW" smtClean="0"/>
              <a:t>1</a:t>
            </a:fld>
            <a:endParaRPr lang="en-TW"/>
          </a:p>
        </p:txBody>
      </p:sp>
    </p:spTree>
    <p:extLst>
      <p:ext uri="{BB962C8B-B14F-4D97-AF65-F5344CB8AC3E}">
        <p14:creationId xmlns:p14="http://schemas.microsoft.com/office/powerpoint/2010/main" val="228273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EF560F6B-E0EB-6048-B6E7-41953CB8D809}" type="slidenum">
              <a:rPr lang="en-TW" smtClean="0"/>
              <a:t>2</a:t>
            </a:fld>
            <a:endParaRPr lang="en-TW"/>
          </a:p>
        </p:txBody>
      </p:sp>
    </p:spTree>
    <p:extLst>
      <p:ext uri="{BB962C8B-B14F-4D97-AF65-F5344CB8AC3E}">
        <p14:creationId xmlns:p14="http://schemas.microsoft.com/office/powerpoint/2010/main" val="528402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EF560F6B-E0EB-6048-B6E7-41953CB8D809}" type="slidenum">
              <a:rPr lang="en-TW" smtClean="0"/>
              <a:t>3</a:t>
            </a:fld>
            <a:endParaRPr lang="en-TW"/>
          </a:p>
        </p:txBody>
      </p:sp>
    </p:spTree>
    <p:extLst>
      <p:ext uri="{BB962C8B-B14F-4D97-AF65-F5344CB8AC3E}">
        <p14:creationId xmlns:p14="http://schemas.microsoft.com/office/powerpoint/2010/main" val="3783015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C50E6-54CD-D0E8-82C2-CFDC0F39C9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W"/>
          </a:p>
        </p:txBody>
      </p:sp>
      <p:sp>
        <p:nvSpPr>
          <p:cNvPr id="3" name="Subtitle 2">
            <a:extLst>
              <a:ext uri="{FF2B5EF4-FFF2-40B4-BE49-F238E27FC236}">
                <a16:creationId xmlns:a16="http://schemas.microsoft.com/office/drawing/2014/main" id="{2D89295C-97AA-F744-B2C4-DE92195380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W"/>
          </a:p>
        </p:txBody>
      </p:sp>
      <p:sp>
        <p:nvSpPr>
          <p:cNvPr id="4" name="Date Placeholder 3">
            <a:extLst>
              <a:ext uri="{FF2B5EF4-FFF2-40B4-BE49-F238E27FC236}">
                <a16:creationId xmlns:a16="http://schemas.microsoft.com/office/drawing/2014/main" id="{B7FEB49B-2A29-6ED8-9D62-D3BB4BA32987}"/>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5E741C74-9059-2B2F-AA15-A6ACDD3D821C}"/>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931AF230-BDA8-4626-4BFE-56412B33DF0A}"/>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1636010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BD023-299A-8F7F-D7B0-835E4EE45490}"/>
              </a:ext>
            </a:extLst>
          </p:cNvPr>
          <p:cNvSpPr>
            <a:spLocks noGrp="1"/>
          </p:cNvSpPr>
          <p:nvPr>
            <p:ph type="title"/>
          </p:nvPr>
        </p:nvSpPr>
        <p:spPr/>
        <p:txBody>
          <a:bodyPr/>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9DCFE063-142E-2B87-317D-747313CAE1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8CA64FEB-E0A3-7103-F78F-0583D7062BE9}"/>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6CA6942F-A838-6198-A0E9-8B0A6FD696B1}"/>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901B57E8-FA1C-5EFE-3F19-F54B690FDFD6}"/>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3519911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C0E468-15C4-D29C-49FC-963B0444780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FB692153-6FE8-3DBE-D2CB-FAE719255F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B4D0CED9-6D01-B660-2800-6A7FFA18AED4}"/>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0F876358-55C3-B81E-C4CF-910177CE6663}"/>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3D551FF6-799E-777D-D8AF-644FBC34472E}"/>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2822730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6E8E-51FA-6EB1-C94E-697616B66B6F}"/>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E4421F97-83A8-DCD6-787A-BF3C53F242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9B4F0D89-AB67-DCEB-D4D2-76CA14FC0860}"/>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F683E7F4-EA14-34E5-1A8F-B17FB0CE6D05}"/>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70B6F27C-90AF-175E-44A6-8A45C4921508}"/>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533568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E22DA-E46F-0D22-4D20-C6EF63968F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W"/>
          </a:p>
        </p:txBody>
      </p:sp>
      <p:sp>
        <p:nvSpPr>
          <p:cNvPr id="3" name="Text Placeholder 2">
            <a:extLst>
              <a:ext uri="{FF2B5EF4-FFF2-40B4-BE49-F238E27FC236}">
                <a16:creationId xmlns:a16="http://schemas.microsoft.com/office/drawing/2014/main" id="{9A6B8EBF-5DAC-4395-177A-EAF469556E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80926D-1025-B168-1A0E-E09B1C75764B}"/>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6F0F4098-14E4-0C54-0838-8B2D1A956381}"/>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BC5DE71B-8A2F-3716-F98C-534605F7DD73}"/>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2549546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3C1D1-4FC0-FF41-3C22-175678157D05}"/>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5B001337-77B8-C53C-73D5-54724607A8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Content Placeholder 3">
            <a:extLst>
              <a:ext uri="{FF2B5EF4-FFF2-40B4-BE49-F238E27FC236}">
                <a16:creationId xmlns:a16="http://schemas.microsoft.com/office/drawing/2014/main" id="{BFADCDFD-6DB7-640A-5BFA-1992D47CBD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Date Placeholder 4">
            <a:extLst>
              <a:ext uri="{FF2B5EF4-FFF2-40B4-BE49-F238E27FC236}">
                <a16:creationId xmlns:a16="http://schemas.microsoft.com/office/drawing/2014/main" id="{D8B1B23D-6A1B-09D0-FBEF-E3E3DE2B569A}"/>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6" name="Footer Placeholder 5">
            <a:extLst>
              <a:ext uri="{FF2B5EF4-FFF2-40B4-BE49-F238E27FC236}">
                <a16:creationId xmlns:a16="http://schemas.microsoft.com/office/drawing/2014/main" id="{2D553651-A856-430B-C8EA-934C89AF8855}"/>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618CB689-31E4-6AAF-083C-FA904F2208B6}"/>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1708778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C3B6C-4C28-1E53-6624-0FB87A1725B2}"/>
              </a:ext>
            </a:extLst>
          </p:cNvPr>
          <p:cNvSpPr>
            <a:spLocks noGrp="1"/>
          </p:cNvSpPr>
          <p:nvPr>
            <p:ph type="title"/>
          </p:nvPr>
        </p:nvSpPr>
        <p:spPr>
          <a:xfrm>
            <a:off x="839788" y="365125"/>
            <a:ext cx="10515600" cy="1325563"/>
          </a:xfrm>
        </p:spPr>
        <p:txBody>
          <a:bodyPr/>
          <a:lstStyle/>
          <a:p>
            <a:r>
              <a:rPr lang="en-US"/>
              <a:t>Click to edit Master title style</a:t>
            </a:r>
            <a:endParaRPr lang="en-TW"/>
          </a:p>
        </p:txBody>
      </p:sp>
      <p:sp>
        <p:nvSpPr>
          <p:cNvPr id="3" name="Text Placeholder 2">
            <a:extLst>
              <a:ext uri="{FF2B5EF4-FFF2-40B4-BE49-F238E27FC236}">
                <a16:creationId xmlns:a16="http://schemas.microsoft.com/office/drawing/2014/main" id="{89BB5BBA-7E7B-1CBC-A59B-586BC53A91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7583C1-0A29-1079-CC3E-0B24EE3638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Text Placeholder 4">
            <a:extLst>
              <a:ext uri="{FF2B5EF4-FFF2-40B4-BE49-F238E27FC236}">
                <a16:creationId xmlns:a16="http://schemas.microsoft.com/office/drawing/2014/main" id="{5FE1A341-FF60-646D-5D39-D1E5893499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CD4E40-7AB0-D440-26E4-F7F7C9EC1B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7" name="Date Placeholder 6">
            <a:extLst>
              <a:ext uri="{FF2B5EF4-FFF2-40B4-BE49-F238E27FC236}">
                <a16:creationId xmlns:a16="http://schemas.microsoft.com/office/drawing/2014/main" id="{507C11E2-4328-B931-AFC6-5003A928A34F}"/>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8" name="Footer Placeholder 7">
            <a:extLst>
              <a:ext uri="{FF2B5EF4-FFF2-40B4-BE49-F238E27FC236}">
                <a16:creationId xmlns:a16="http://schemas.microsoft.com/office/drawing/2014/main" id="{E2A430F7-6FD1-D4A7-2AC4-AE81701F1334}"/>
              </a:ext>
            </a:extLst>
          </p:cNvPr>
          <p:cNvSpPr>
            <a:spLocks noGrp="1"/>
          </p:cNvSpPr>
          <p:nvPr>
            <p:ph type="ftr" sz="quarter" idx="11"/>
          </p:nvPr>
        </p:nvSpPr>
        <p:spPr/>
        <p:txBody>
          <a:bodyPr/>
          <a:lstStyle/>
          <a:p>
            <a:endParaRPr lang="en-TW"/>
          </a:p>
        </p:txBody>
      </p:sp>
      <p:sp>
        <p:nvSpPr>
          <p:cNvPr id="9" name="Slide Number Placeholder 8">
            <a:extLst>
              <a:ext uri="{FF2B5EF4-FFF2-40B4-BE49-F238E27FC236}">
                <a16:creationId xmlns:a16="http://schemas.microsoft.com/office/drawing/2014/main" id="{DDD938A9-3A3F-28D4-652B-F8E7EE46DFB9}"/>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1980417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B70F7-B079-7077-B073-B4343931E7AF}"/>
              </a:ext>
            </a:extLst>
          </p:cNvPr>
          <p:cNvSpPr>
            <a:spLocks noGrp="1"/>
          </p:cNvSpPr>
          <p:nvPr>
            <p:ph type="title"/>
          </p:nvPr>
        </p:nvSpPr>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B9A9042C-102E-1DB9-71B9-DE298F700B17}"/>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4" name="Footer Placeholder 3">
            <a:extLst>
              <a:ext uri="{FF2B5EF4-FFF2-40B4-BE49-F238E27FC236}">
                <a16:creationId xmlns:a16="http://schemas.microsoft.com/office/drawing/2014/main" id="{A083FED9-CC31-A943-6E7C-49D2CAC84DCC}"/>
              </a:ext>
            </a:extLst>
          </p:cNvPr>
          <p:cNvSpPr>
            <a:spLocks noGrp="1"/>
          </p:cNvSpPr>
          <p:nvPr>
            <p:ph type="ftr" sz="quarter" idx="11"/>
          </p:nvPr>
        </p:nvSpPr>
        <p:spPr/>
        <p:txBody>
          <a:bodyPr/>
          <a:lstStyle/>
          <a:p>
            <a:endParaRPr lang="en-TW"/>
          </a:p>
        </p:txBody>
      </p:sp>
      <p:sp>
        <p:nvSpPr>
          <p:cNvPr id="5" name="Slide Number Placeholder 4">
            <a:extLst>
              <a:ext uri="{FF2B5EF4-FFF2-40B4-BE49-F238E27FC236}">
                <a16:creationId xmlns:a16="http://schemas.microsoft.com/office/drawing/2014/main" id="{7DB4D1DE-8E83-4FBA-0ADA-9EBFA9106329}"/>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4232664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832279-15C1-F69C-9169-9A9A4A254F51}"/>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3" name="Footer Placeholder 2">
            <a:extLst>
              <a:ext uri="{FF2B5EF4-FFF2-40B4-BE49-F238E27FC236}">
                <a16:creationId xmlns:a16="http://schemas.microsoft.com/office/drawing/2014/main" id="{532A47F3-DEA8-923B-74A7-126673CB3F48}"/>
              </a:ext>
            </a:extLst>
          </p:cNvPr>
          <p:cNvSpPr>
            <a:spLocks noGrp="1"/>
          </p:cNvSpPr>
          <p:nvPr>
            <p:ph type="ftr" sz="quarter" idx="11"/>
          </p:nvPr>
        </p:nvSpPr>
        <p:spPr/>
        <p:txBody>
          <a:bodyPr/>
          <a:lstStyle/>
          <a:p>
            <a:endParaRPr lang="en-TW"/>
          </a:p>
        </p:txBody>
      </p:sp>
      <p:sp>
        <p:nvSpPr>
          <p:cNvPr id="4" name="Slide Number Placeholder 3">
            <a:extLst>
              <a:ext uri="{FF2B5EF4-FFF2-40B4-BE49-F238E27FC236}">
                <a16:creationId xmlns:a16="http://schemas.microsoft.com/office/drawing/2014/main" id="{392A42F1-C1AF-2440-2D9C-097D9AEB90A4}"/>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4064131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6FE8-6E29-0EAA-E7F7-C159C1B293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Content Placeholder 2">
            <a:extLst>
              <a:ext uri="{FF2B5EF4-FFF2-40B4-BE49-F238E27FC236}">
                <a16:creationId xmlns:a16="http://schemas.microsoft.com/office/drawing/2014/main" id="{80D1F60A-20E3-876F-C3F3-A28E6CEA2F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Text Placeholder 3">
            <a:extLst>
              <a:ext uri="{FF2B5EF4-FFF2-40B4-BE49-F238E27FC236}">
                <a16:creationId xmlns:a16="http://schemas.microsoft.com/office/drawing/2014/main" id="{FBA645EA-5610-776D-615F-945900294F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0249D5-F450-9368-60EA-14B6D904D4B8}"/>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6" name="Footer Placeholder 5">
            <a:extLst>
              <a:ext uri="{FF2B5EF4-FFF2-40B4-BE49-F238E27FC236}">
                <a16:creationId xmlns:a16="http://schemas.microsoft.com/office/drawing/2014/main" id="{03F80FA8-B897-5F40-AF65-377DB67F8DB6}"/>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2389A526-D057-A41E-DC09-64426D5A3361}"/>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614316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C94F-477F-6EB2-8994-C68BC5FE4C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Picture Placeholder 2">
            <a:extLst>
              <a:ext uri="{FF2B5EF4-FFF2-40B4-BE49-F238E27FC236}">
                <a16:creationId xmlns:a16="http://schemas.microsoft.com/office/drawing/2014/main" id="{58588A89-C146-3313-16CB-4567EE9DB7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W"/>
          </a:p>
        </p:txBody>
      </p:sp>
      <p:sp>
        <p:nvSpPr>
          <p:cNvPr id="4" name="Text Placeholder 3">
            <a:extLst>
              <a:ext uri="{FF2B5EF4-FFF2-40B4-BE49-F238E27FC236}">
                <a16:creationId xmlns:a16="http://schemas.microsoft.com/office/drawing/2014/main" id="{271241A9-D557-509D-9D1C-DFE3FEA4CE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D51243-E2DB-0E23-D76F-4C300110B4B1}"/>
              </a:ext>
            </a:extLst>
          </p:cNvPr>
          <p:cNvSpPr>
            <a:spLocks noGrp="1"/>
          </p:cNvSpPr>
          <p:nvPr>
            <p:ph type="dt" sz="half" idx="10"/>
          </p:nvPr>
        </p:nvSpPr>
        <p:spPr/>
        <p:txBody>
          <a:bodyPr/>
          <a:lstStyle/>
          <a:p>
            <a:fld id="{F1060869-B550-1243-84A8-BC75E6A20A47}" type="datetimeFigureOut">
              <a:rPr lang="en-TW" smtClean="0"/>
              <a:t>2024/5/31</a:t>
            </a:fld>
            <a:endParaRPr lang="en-TW"/>
          </a:p>
        </p:txBody>
      </p:sp>
      <p:sp>
        <p:nvSpPr>
          <p:cNvPr id="6" name="Footer Placeholder 5">
            <a:extLst>
              <a:ext uri="{FF2B5EF4-FFF2-40B4-BE49-F238E27FC236}">
                <a16:creationId xmlns:a16="http://schemas.microsoft.com/office/drawing/2014/main" id="{70C8961E-C6DE-C2A9-682D-332B0D26C20F}"/>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4A4C0BB7-9296-AF23-67A0-B216C47868D0}"/>
              </a:ext>
            </a:extLst>
          </p:cNvPr>
          <p:cNvSpPr>
            <a:spLocks noGrp="1"/>
          </p:cNvSpPr>
          <p:nvPr>
            <p:ph type="sldNum" sz="quarter" idx="12"/>
          </p:nvPr>
        </p:nvSpPr>
        <p:spPr/>
        <p:txBody>
          <a:bodyPr/>
          <a:lstStyle/>
          <a:p>
            <a:fld id="{C171FC4A-6AB2-F741-92F4-185D36979C9E}" type="slidenum">
              <a:rPr lang="en-TW" smtClean="0"/>
              <a:t>‹#›</a:t>
            </a:fld>
            <a:endParaRPr lang="en-TW"/>
          </a:p>
        </p:txBody>
      </p:sp>
    </p:spTree>
    <p:extLst>
      <p:ext uri="{BB962C8B-B14F-4D97-AF65-F5344CB8AC3E}">
        <p14:creationId xmlns:p14="http://schemas.microsoft.com/office/powerpoint/2010/main" val="1683668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5CE3DF-81DE-6947-C772-554CDFD368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W"/>
          </a:p>
        </p:txBody>
      </p:sp>
      <p:sp>
        <p:nvSpPr>
          <p:cNvPr id="3" name="Text Placeholder 2">
            <a:extLst>
              <a:ext uri="{FF2B5EF4-FFF2-40B4-BE49-F238E27FC236}">
                <a16:creationId xmlns:a16="http://schemas.microsoft.com/office/drawing/2014/main" id="{78AB9FFB-5988-0136-F088-7FA7231BEC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BACF052E-E8BB-8AEC-85CA-9415F9EC98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060869-B550-1243-84A8-BC75E6A20A47}" type="datetimeFigureOut">
              <a:rPr lang="en-TW" smtClean="0"/>
              <a:t>2024/5/31</a:t>
            </a:fld>
            <a:endParaRPr lang="en-TW"/>
          </a:p>
        </p:txBody>
      </p:sp>
      <p:sp>
        <p:nvSpPr>
          <p:cNvPr id="5" name="Footer Placeholder 4">
            <a:extLst>
              <a:ext uri="{FF2B5EF4-FFF2-40B4-BE49-F238E27FC236}">
                <a16:creationId xmlns:a16="http://schemas.microsoft.com/office/drawing/2014/main" id="{B7013B97-8139-526D-AEC1-91F40FDDC7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W"/>
          </a:p>
        </p:txBody>
      </p:sp>
      <p:sp>
        <p:nvSpPr>
          <p:cNvPr id="6" name="Slide Number Placeholder 5">
            <a:extLst>
              <a:ext uri="{FF2B5EF4-FFF2-40B4-BE49-F238E27FC236}">
                <a16:creationId xmlns:a16="http://schemas.microsoft.com/office/drawing/2014/main" id="{FC2C93EA-4AEC-6A09-37CA-83FE6AE5CB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71FC4A-6AB2-F741-92F4-185D36979C9E}" type="slidenum">
              <a:rPr lang="en-TW" smtClean="0"/>
              <a:t>‹#›</a:t>
            </a:fld>
            <a:endParaRPr lang="en-TW"/>
          </a:p>
        </p:txBody>
      </p:sp>
    </p:spTree>
    <p:extLst>
      <p:ext uri="{BB962C8B-B14F-4D97-AF65-F5344CB8AC3E}">
        <p14:creationId xmlns:p14="http://schemas.microsoft.com/office/powerpoint/2010/main" val="3590816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DEF710DC-859B-E52F-881A-C7B1C35E1E6D}"/>
              </a:ext>
            </a:extLst>
          </p:cNvPr>
          <p:cNvSpPr/>
          <p:nvPr/>
        </p:nvSpPr>
        <p:spPr>
          <a:xfrm>
            <a:off x="2346008" y="2400286"/>
            <a:ext cx="1964648" cy="1282446"/>
          </a:xfrm>
          <a:prstGeom prst="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Main User</a:t>
            </a:r>
          </a:p>
        </p:txBody>
      </p:sp>
      <p:sp>
        <p:nvSpPr>
          <p:cNvPr id="4" name="TextBox 3">
            <a:extLst>
              <a:ext uri="{FF2B5EF4-FFF2-40B4-BE49-F238E27FC236}">
                <a16:creationId xmlns:a16="http://schemas.microsoft.com/office/drawing/2014/main" id="{CDBECCC6-C965-7B76-6D19-C4505511E74B}"/>
              </a:ext>
            </a:extLst>
          </p:cNvPr>
          <p:cNvSpPr txBox="1"/>
          <p:nvPr/>
        </p:nvSpPr>
        <p:spPr>
          <a:xfrm>
            <a:off x="93560" y="1013930"/>
            <a:ext cx="1779372" cy="307777"/>
          </a:xfrm>
          <a:prstGeom prst="rect">
            <a:avLst/>
          </a:prstGeom>
          <a:noFill/>
          <a:ln w="12700">
            <a:solidFill>
              <a:schemeClr val="tx1"/>
            </a:solidFill>
          </a:ln>
        </p:spPr>
        <p:txBody>
          <a:bodyPr wrap="square" rtlCol="0">
            <a:spAutoFit/>
          </a:bodyPr>
          <a:lstStyle/>
          <a:p>
            <a:pPr algn="ctr"/>
            <a:r>
              <a:rPr lang="en-TW" sz="1400" dirty="0">
                <a:latin typeface=""/>
              </a:rPr>
              <a:t>CT/MRI scanner</a:t>
            </a:r>
          </a:p>
        </p:txBody>
      </p:sp>
      <p:sp>
        <p:nvSpPr>
          <p:cNvPr id="5" name="TextBox 4">
            <a:extLst>
              <a:ext uri="{FF2B5EF4-FFF2-40B4-BE49-F238E27FC236}">
                <a16:creationId xmlns:a16="http://schemas.microsoft.com/office/drawing/2014/main" id="{22B0C54B-E963-26F5-7191-5D64120B587D}"/>
              </a:ext>
            </a:extLst>
          </p:cNvPr>
          <p:cNvSpPr txBox="1"/>
          <p:nvPr/>
        </p:nvSpPr>
        <p:spPr>
          <a:xfrm>
            <a:off x="2442394" y="1010350"/>
            <a:ext cx="1779372" cy="307777"/>
          </a:xfrm>
          <a:prstGeom prst="rect">
            <a:avLst/>
          </a:prstGeom>
          <a:noFill/>
          <a:ln w="12700">
            <a:solidFill>
              <a:schemeClr val="tx1"/>
            </a:solidFill>
          </a:ln>
        </p:spPr>
        <p:txBody>
          <a:bodyPr wrap="square" rtlCol="0">
            <a:spAutoFit/>
          </a:bodyPr>
          <a:lstStyle/>
          <a:p>
            <a:pPr algn="ctr"/>
            <a:r>
              <a:rPr lang="en-TW" sz="1400" dirty="0">
                <a:latin typeface=""/>
              </a:rPr>
              <a:t>Raw Image Data</a:t>
            </a:r>
          </a:p>
        </p:txBody>
      </p:sp>
      <p:sp>
        <p:nvSpPr>
          <p:cNvPr id="6" name="TextBox 5">
            <a:extLst>
              <a:ext uri="{FF2B5EF4-FFF2-40B4-BE49-F238E27FC236}">
                <a16:creationId xmlns:a16="http://schemas.microsoft.com/office/drawing/2014/main" id="{3F2B59EE-406D-589E-47CB-119EDD8631E3}"/>
              </a:ext>
            </a:extLst>
          </p:cNvPr>
          <p:cNvSpPr txBox="1"/>
          <p:nvPr/>
        </p:nvSpPr>
        <p:spPr>
          <a:xfrm>
            <a:off x="2442394" y="1451317"/>
            <a:ext cx="1779372" cy="307777"/>
          </a:xfrm>
          <a:prstGeom prst="rect">
            <a:avLst/>
          </a:prstGeom>
          <a:noFill/>
          <a:ln w="12700">
            <a:solidFill>
              <a:schemeClr val="tx1"/>
            </a:solidFill>
          </a:ln>
        </p:spPr>
        <p:txBody>
          <a:bodyPr wrap="square" rtlCol="0">
            <a:spAutoFit/>
          </a:bodyPr>
          <a:lstStyle/>
          <a:p>
            <a:pPr algn="ctr"/>
            <a:r>
              <a:rPr lang="en-TW" sz="1400" dirty="0">
                <a:latin typeface=""/>
              </a:rPr>
              <a:t>Metadata </a:t>
            </a:r>
          </a:p>
        </p:txBody>
      </p:sp>
      <p:sp>
        <p:nvSpPr>
          <p:cNvPr id="8" name="Rectangle 7">
            <a:extLst>
              <a:ext uri="{FF2B5EF4-FFF2-40B4-BE49-F238E27FC236}">
                <a16:creationId xmlns:a16="http://schemas.microsoft.com/office/drawing/2014/main" id="{F8C8D784-6170-41FB-8819-8C174615184C}"/>
              </a:ext>
            </a:extLst>
          </p:cNvPr>
          <p:cNvSpPr/>
          <p:nvPr/>
        </p:nvSpPr>
        <p:spPr>
          <a:xfrm>
            <a:off x="2349756" y="417125"/>
            <a:ext cx="1964648" cy="15013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DICOM</a:t>
            </a:r>
          </a:p>
        </p:txBody>
      </p:sp>
      <p:sp>
        <p:nvSpPr>
          <p:cNvPr id="9" name="TextBox 8">
            <a:extLst>
              <a:ext uri="{FF2B5EF4-FFF2-40B4-BE49-F238E27FC236}">
                <a16:creationId xmlns:a16="http://schemas.microsoft.com/office/drawing/2014/main" id="{8F33E749-F029-5063-322D-BF277E876CF6}"/>
              </a:ext>
            </a:extLst>
          </p:cNvPr>
          <p:cNvSpPr txBox="1"/>
          <p:nvPr/>
        </p:nvSpPr>
        <p:spPr>
          <a:xfrm>
            <a:off x="4942703" y="1930695"/>
            <a:ext cx="1779372" cy="307777"/>
          </a:xfrm>
          <a:prstGeom prst="rect">
            <a:avLst/>
          </a:prstGeom>
          <a:noFill/>
          <a:ln w="12700">
            <a:solidFill>
              <a:schemeClr val="tx1"/>
            </a:solidFill>
          </a:ln>
        </p:spPr>
        <p:txBody>
          <a:bodyPr wrap="square" rtlCol="0">
            <a:spAutoFit/>
          </a:bodyPr>
          <a:lstStyle/>
          <a:p>
            <a:pPr algn="ctr"/>
            <a:r>
              <a:rPr lang="en-TW" sz="1400" dirty="0">
                <a:latin typeface=""/>
              </a:rPr>
              <a:t>Anonymization </a:t>
            </a:r>
          </a:p>
        </p:txBody>
      </p:sp>
      <p:sp>
        <p:nvSpPr>
          <p:cNvPr id="10" name="Rectangle 9">
            <a:extLst>
              <a:ext uri="{FF2B5EF4-FFF2-40B4-BE49-F238E27FC236}">
                <a16:creationId xmlns:a16="http://schemas.microsoft.com/office/drawing/2014/main" id="{1E70EC7E-FFC5-E0D0-E4C3-6454200F0287}"/>
              </a:ext>
            </a:extLst>
          </p:cNvPr>
          <p:cNvSpPr/>
          <p:nvPr/>
        </p:nvSpPr>
        <p:spPr>
          <a:xfrm>
            <a:off x="4807974" y="417126"/>
            <a:ext cx="4378244"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Synapse</a:t>
            </a:r>
          </a:p>
        </p:txBody>
      </p:sp>
      <p:sp>
        <p:nvSpPr>
          <p:cNvPr id="11" name="TextBox 10">
            <a:extLst>
              <a:ext uri="{FF2B5EF4-FFF2-40B4-BE49-F238E27FC236}">
                <a16:creationId xmlns:a16="http://schemas.microsoft.com/office/drawing/2014/main" id="{4F5F162F-6A6F-9394-5F2A-F2ADC65DECD4}"/>
              </a:ext>
            </a:extLst>
          </p:cNvPr>
          <p:cNvSpPr txBox="1"/>
          <p:nvPr/>
        </p:nvSpPr>
        <p:spPr>
          <a:xfrm>
            <a:off x="4942703" y="1010350"/>
            <a:ext cx="1779372" cy="307777"/>
          </a:xfrm>
          <a:prstGeom prst="rect">
            <a:avLst/>
          </a:prstGeom>
          <a:noFill/>
          <a:ln w="12700">
            <a:solidFill>
              <a:schemeClr val="tx1"/>
            </a:solidFill>
          </a:ln>
        </p:spPr>
        <p:txBody>
          <a:bodyPr wrap="square" rtlCol="0">
            <a:spAutoFit/>
          </a:bodyPr>
          <a:lstStyle/>
          <a:p>
            <a:pPr algn="ctr"/>
            <a:r>
              <a:rPr lang="en-TW" sz="1400" dirty="0">
                <a:latin typeface=""/>
              </a:rPr>
              <a:t>Segmentation</a:t>
            </a:r>
          </a:p>
        </p:txBody>
      </p:sp>
      <p:sp>
        <p:nvSpPr>
          <p:cNvPr id="12" name="TextBox 11">
            <a:extLst>
              <a:ext uri="{FF2B5EF4-FFF2-40B4-BE49-F238E27FC236}">
                <a16:creationId xmlns:a16="http://schemas.microsoft.com/office/drawing/2014/main" id="{0C7BEC52-B843-1E97-4E82-0F1B309AE8B7}"/>
              </a:ext>
            </a:extLst>
          </p:cNvPr>
          <p:cNvSpPr txBox="1"/>
          <p:nvPr/>
        </p:nvSpPr>
        <p:spPr>
          <a:xfrm>
            <a:off x="7005417" y="1006339"/>
            <a:ext cx="2063578" cy="307777"/>
          </a:xfrm>
          <a:prstGeom prst="rect">
            <a:avLst/>
          </a:prstGeom>
          <a:noFill/>
          <a:ln w="12700">
            <a:solidFill>
              <a:schemeClr val="tx1"/>
            </a:solidFill>
          </a:ln>
        </p:spPr>
        <p:txBody>
          <a:bodyPr wrap="square" rtlCol="0">
            <a:spAutoFit/>
          </a:bodyPr>
          <a:lstStyle/>
          <a:p>
            <a:pPr algn="ctr"/>
            <a:r>
              <a:rPr lang="en-TW" sz="1400" dirty="0">
                <a:latin typeface=""/>
              </a:rPr>
              <a:t>3D Model Conversion</a:t>
            </a:r>
          </a:p>
        </p:txBody>
      </p:sp>
      <p:sp>
        <p:nvSpPr>
          <p:cNvPr id="13" name="TextBox 12">
            <a:extLst>
              <a:ext uri="{FF2B5EF4-FFF2-40B4-BE49-F238E27FC236}">
                <a16:creationId xmlns:a16="http://schemas.microsoft.com/office/drawing/2014/main" id="{C479F18D-3467-78EA-6C8E-3A37A8FD7015}"/>
              </a:ext>
            </a:extLst>
          </p:cNvPr>
          <p:cNvSpPr txBox="1"/>
          <p:nvPr/>
        </p:nvSpPr>
        <p:spPr>
          <a:xfrm>
            <a:off x="9821027" y="1012770"/>
            <a:ext cx="2063578" cy="307777"/>
          </a:xfrm>
          <a:prstGeom prst="rect">
            <a:avLst/>
          </a:prstGeom>
          <a:noFill/>
          <a:ln w="12700">
            <a:solidFill>
              <a:schemeClr val="tx1"/>
            </a:solidFill>
          </a:ln>
        </p:spPr>
        <p:txBody>
          <a:bodyPr wrap="square" rtlCol="0">
            <a:spAutoFit/>
          </a:bodyPr>
          <a:lstStyle/>
          <a:p>
            <a:pPr algn="ctr"/>
            <a:r>
              <a:rPr lang="en-TW" sz="1400" dirty="0">
                <a:latin typeface=""/>
              </a:rPr>
              <a:t>Mesh optimization</a:t>
            </a:r>
          </a:p>
        </p:txBody>
      </p:sp>
      <p:sp>
        <p:nvSpPr>
          <p:cNvPr id="14" name="Rectangle 13">
            <a:extLst>
              <a:ext uri="{FF2B5EF4-FFF2-40B4-BE49-F238E27FC236}">
                <a16:creationId xmlns:a16="http://schemas.microsoft.com/office/drawing/2014/main" id="{B3AF0AC9-25E9-9C40-610A-9B75B72E2F4C}"/>
              </a:ext>
            </a:extLst>
          </p:cNvPr>
          <p:cNvSpPr/>
          <p:nvPr/>
        </p:nvSpPr>
        <p:spPr>
          <a:xfrm>
            <a:off x="9679788" y="417126"/>
            <a:ext cx="2353962"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Meshlab</a:t>
            </a:r>
          </a:p>
        </p:txBody>
      </p:sp>
      <p:sp>
        <p:nvSpPr>
          <p:cNvPr id="15" name="Rectangle 14">
            <a:extLst>
              <a:ext uri="{FF2B5EF4-FFF2-40B4-BE49-F238E27FC236}">
                <a16:creationId xmlns:a16="http://schemas.microsoft.com/office/drawing/2014/main" id="{D981240A-52C6-84CA-DCE1-B94D8362BE81}"/>
              </a:ext>
            </a:extLst>
          </p:cNvPr>
          <p:cNvSpPr/>
          <p:nvPr/>
        </p:nvSpPr>
        <p:spPr>
          <a:xfrm>
            <a:off x="7656870" y="2851397"/>
            <a:ext cx="4378244" cy="2023534"/>
          </a:xfrm>
          <a:prstGeom prst="rect">
            <a:avLst/>
          </a:prstGeom>
          <a:solidFill>
            <a:schemeClr val="accent5">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b="1" dirty="0">
                <a:solidFill>
                  <a:schemeClr val="tx1"/>
                </a:solidFill>
                <a:latin typeface=""/>
              </a:rPr>
              <a:t>VR Surgery Planning System</a:t>
            </a:r>
          </a:p>
        </p:txBody>
      </p:sp>
      <p:sp>
        <p:nvSpPr>
          <p:cNvPr id="16" name="TextBox 15">
            <a:extLst>
              <a:ext uri="{FF2B5EF4-FFF2-40B4-BE49-F238E27FC236}">
                <a16:creationId xmlns:a16="http://schemas.microsoft.com/office/drawing/2014/main" id="{557A3F7C-8489-4B4E-E304-468D1D11B405}"/>
              </a:ext>
            </a:extLst>
          </p:cNvPr>
          <p:cNvSpPr txBox="1"/>
          <p:nvPr/>
        </p:nvSpPr>
        <p:spPr>
          <a:xfrm>
            <a:off x="8482308" y="3374955"/>
            <a:ext cx="2727366" cy="307777"/>
          </a:xfrm>
          <a:prstGeom prst="rect">
            <a:avLst/>
          </a:prstGeom>
          <a:noFill/>
          <a:ln w="12700">
            <a:solidFill>
              <a:schemeClr val="tx1"/>
            </a:solidFill>
          </a:ln>
        </p:spPr>
        <p:txBody>
          <a:bodyPr wrap="square" rtlCol="0">
            <a:spAutoFit/>
          </a:bodyPr>
          <a:lstStyle/>
          <a:p>
            <a:pPr algn="ctr"/>
            <a:r>
              <a:rPr lang="en-TW" sz="1400" dirty="0">
                <a:latin typeface=""/>
              </a:rPr>
              <a:t>3D Rendering and Annotation </a:t>
            </a:r>
          </a:p>
        </p:txBody>
      </p:sp>
      <p:sp>
        <p:nvSpPr>
          <p:cNvPr id="17" name="TextBox 16">
            <a:extLst>
              <a:ext uri="{FF2B5EF4-FFF2-40B4-BE49-F238E27FC236}">
                <a16:creationId xmlns:a16="http://schemas.microsoft.com/office/drawing/2014/main" id="{2EEF4AAE-922D-B932-610D-C51C49E7AD8B}"/>
              </a:ext>
            </a:extLst>
          </p:cNvPr>
          <p:cNvSpPr txBox="1"/>
          <p:nvPr/>
        </p:nvSpPr>
        <p:spPr>
          <a:xfrm>
            <a:off x="8482308" y="4296871"/>
            <a:ext cx="2727364" cy="307777"/>
          </a:xfrm>
          <a:prstGeom prst="rect">
            <a:avLst/>
          </a:prstGeom>
          <a:noFill/>
          <a:ln w="12700">
            <a:solidFill>
              <a:schemeClr val="tx1"/>
            </a:solidFill>
          </a:ln>
        </p:spPr>
        <p:txBody>
          <a:bodyPr wrap="square" rtlCol="0">
            <a:spAutoFit/>
          </a:bodyPr>
          <a:lstStyle/>
          <a:p>
            <a:pPr algn="ctr"/>
            <a:r>
              <a:rPr lang="en-TW" sz="1400" dirty="0">
                <a:latin typeface=""/>
              </a:rPr>
              <a:t>RTC Streaming</a:t>
            </a:r>
          </a:p>
        </p:txBody>
      </p:sp>
      <p:cxnSp>
        <p:nvCxnSpPr>
          <p:cNvPr id="24" name="Straight Arrow Connector 23">
            <a:extLst>
              <a:ext uri="{FF2B5EF4-FFF2-40B4-BE49-F238E27FC236}">
                <a16:creationId xmlns:a16="http://schemas.microsoft.com/office/drawing/2014/main" id="{676136C1-CA26-22B5-54AA-D56E9B27AF7A}"/>
              </a:ext>
            </a:extLst>
          </p:cNvPr>
          <p:cNvCxnSpPr>
            <a:cxnSpLocks/>
            <a:stCxn id="4" idx="3"/>
            <a:endCxn id="8" idx="1"/>
          </p:cNvCxnSpPr>
          <p:nvPr/>
        </p:nvCxnSpPr>
        <p:spPr>
          <a:xfrm>
            <a:off x="1872932" y="1167819"/>
            <a:ext cx="476824" cy="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71F43011-CFD2-AAAF-BD62-8753036D4299}"/>
              </a:ext>
            </a:extLst>
          </p:cNvPr>
          <p:cNvCxnSpPr>
            <a:cxnSpLocks/>
            <a:stCxn id="5" idx="3"/>
            <a:endCxn id="11" idx="1"/>
          </p:cNvCxnSpPr>
          <p:nvPr/>
        </p:nvCxnSpPr>
        <p:spPr>
          <a:xfrm>
            <a:off x="4221766" y="1164239"/>
            <a:ext cx="720937"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59B98019-CFB4-291E-1F16-73EA556FFC77}"/>
              </a:ext>
            </a:extLst>
          </p:cNvPr>
          <p:cNvCxnSpPr>
            <a:cxnSpLocks/>
            <a:stCxn id="11" idx="3"/>
            <a:endCxn id="12" idx="1"/>
          </p:cNvCxnSpPr>
          <p:nvPr/>
        </p:nvCxnSpPr>
        <p:spPr>
          <a:xfrm flipV="1">
            <a:off x="6722075" y="1160228"/>
            <a:ext cx="283342" cy="401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334BECCC-5963-1B29-5F4D-82CF869831D7}"/>
              </a:ext>
            </a:extLst>
          </p:cNvPr>
          <p:cNvCxnSpPr>
            <a:cxnSpLocks/>
            <a:stCxn id="12" idx="3"/>
            <a:endCxn id="2" idx="1"/>
          </p:cNvCxnSpPr>
          <p:nvPr/>
        </p:nvCxnSpPr>
        <p:spPr>
          <a:xfrm>
            <a:off x="9068995" y="1160228"/>
            <a:ext cx="894135" cy="643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2" name="Elbow Connector 41">
            <a:extLst>
              <a:ext uri="{FF2B5EF4-FFF2-40B4-BE49-F238E27FC236}">
                <a16:creationId xmlns:a16="http://schemas.microsoft.com/office/drawing/2014/main" id="{E7430D5A-48F8-966B-B9CB-BD545FC104D7}"/>
              </a:ext>
            </a:extLst>
          </p:cNvPr>
          <p:cNvCxnSpPr>
            <a:cxnSpLocks/>
            <a:stCxn id="9" idx="3"/>
            <a:endCxn id="15" idx="0"/>
          </p:cNvCxnSpPr>
          <p:nvPr/>
        </p:nvCxnSpPr>
        <p:spPr>
          <a:xfrm>
            <a:off x="6722075" y="2084584"/>
            <a:ext cx="3123917" cy="766813"/>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937E11B0-7DF2-CB16-A705-CD6E8ABEFBC6}"/>
              </a:ext>
            </a:extLst>
          </p:cNvPr>
          <p:cNvCxnSpPr>
            <a:cxnSpLocks/>
            <a:stCxn id="2" idx="2"/>
            <a:endCxn id="15" idx="0"/>
          </p:cNvCxnSpPr>
          <p:nvPr/>
        </p:nvCxnSpPr>
        <p:spPr>
          <a:xfrm rot="5400000">
            <a:off x="9583979" y="1582559"/>
            <a:ext cx="1530851" cy="100682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5B11CB8-B2A0-CF5D-9D71-ED9B86156B95}"/>
              </a:ext>
            </a:extLst>
          </p:cNvPr>
          <p:cNvSpPr txBox="1"/>
          <p:nvPr/>
        </p:nvSpPr>
        <p:spPr>
          <a:xfrm>
            <a:off x="8482307" y="3829348"/>
            <a:ext cx="2727365" cy="307777"/>
          </a:xfrm>
          <a:prstGeom prst="rect">
            <a:avLst/>
          </a:prstGeom>
          <a:noFill/>
          <a:ln w="12700">
            <a:solidFill>
              <a:schemeClr val="tx1"/>
            </a:solidFill>
          </a:ln>
        </p:spPr>
        <p:txBody>
          <a:bodyPr wrap="square" rtlCol="0">
            <a:spAutoFit/>
          </a:bodyPr>
          <a:lstStyle/>
          <a:p>
            <a:pPr algn="ctr"/>
            <a:r>
              <a:rPr lang="en-TW" sz="1400" dirty="0">
                <a:latin typeface=""/>
              </a:rPr>
              <a:t>2D Image Viewer</a:t>
            </a:r>
          </a:p>
        </p:txBody>
      </p:sp>
      <p:sp>
        <p:nvSpPr>
          <p:cNvPr id="2" name="TextBox 1">
            <a:extLst>
              <a:ext uri="{FF2B5EF4-FFF2-40B4-BE49-F238E27FC236}">
                <a16:creationId xmlns:a16="http://schemas.microsoft.com/office/drawing/2014/main" id="{6CA1308E-6050-4F1C-F60E-69DC459D12E7}"/>
              </a:ext>
            </a:extLst>
          </p:cNvPr>
          <p:cNvSpPr txBox="1"/>
          <p:nvPr/>
        </p:nvSpPr>
        <p:spPr>
          <a:xfrm>
            <a:off x="9963130" y="1012769"/>
            <a:ext cx="1779372" cy="307777"/>
          </a:xfrm>
          <a:prstGeom prst="rect">
            <a:avLst/>
          </a:prstGeom>
          <a:noFill/>
          <a:ln w="12700">
            <a:solidFill>
              <a:schemeClr val="tx1"/>
            </a:solidFill>
          </a:ln>
        </p:spPr>
        <p:txBody>
          <a:bodyPr wrap="square" rtlCol="0">
            <a:spAutoFit/>
          </a:bodyPr>
          <a:lstStyle/>
          <a:p>
            <a:pPr algn="ctr"/>
            <a:r>
              <a:rPr lang="en-TW" sz="1400" dirty="0">
                <a:latin typeface=""/>
              </a:rPr>
              <a:t>Optimization </a:t>
            </a:r>
          </a:p>
        </p:txBody>
      </p:sp>
      <p:cxnSp>
        <p:nvCxnSpPr>
          <p:cNvPr id="35" name="Elbow Connector 34">
            <a:extLst>
              <a:ext uri="{FF2B5EF4-FFF2-40B4-BE49-F238E27FC236}">
                <a16:creationId xmlns:a16="http://schemas.microsoft.com/office/drawing/2014/main" id="{82A491F8-5669-1FF4-36D1-9D8EF9D2AFE8}"/>
              </a:ext>
            </a:extLst>
          </p:cNvPr>
          <p:cNvCxnSpPr>
            <a:cxnSpLocks/>
            <a:stCxn id="77" idx="3"/>
            <a:endCxn id="15" idx="1"/>
          </p:cNvCxnSpPr>
          <p:nvPr/>
        </p:nvCxnSpPr>
        <p:spPr>
          <a:xfrm>
            <a:off x="4310656" y="3041509"/>
            <a:ext cx="3346214" cy="821655"/>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a:extLst>
              <a:ext uri="{FF2B5EF4-FFF2-40B4-BE49-F238E27FC236}">
                <a16:creationId xmlns:a16="http://schemas.microsoft.com/office/drawing/2014/main" id="{35C56CFC-B0F9-768E-DB9B-5B4D35457381}"/>
              </a:ext>
            </a:extLst>
          </p:cNvPr>
          <p:cNvCxnSpPr>
            <a:cxnSpLocks/>
            <a:stCxn id="91" idx="3"/>
            <a:endCxn id="15" idx="1"/>
          </p:cNvCxnSpPr>
          <p:nvPr/>
        </p:nvCxnSpPr>
        <p:spPr>
          <a:xfrm flipV="1">
            <a:off x="4310656" y="3863164"/>
            <a:ext cx="3346214" cy="6342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F7467BED-040F-E21D-E745-751F10D4A88E}"/>
              </a:ext>
            </a:extLst>
          </p:cNvPr>
          <p:cNvCxnSpPr>
            <a:cxnSpLocks/>
            <a:stCxn id="6" idx="3"/>
            <a:endCxn id="9" idx="1"/>
          </p:cNvCxnSpPr>
          <p:nvPr/>
        </p:nvCxnSpPr>
        <p:spPr>
          <a:xfrm>
            <a:off x="4221766" y="1605206"/>
            <a:ext cx="720937" cy="4793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5032CD62-35A2-522C-A191-AD4B5D805CC8}"/>
              </a:ext>
            </a:extLst>
          </p:cNvPr>
          <p:cNvSpPr txBox="1"/>
          <p:nvPr/>
        </p:nvSpPr>
        <p:spPr>
          <a:xfrm>
            <a:off x="6217223" y="3332999"/>
            <a:ext cx="1228409" cy="523220"/>
          </a:xfrm>
          <a:prstGeom prst="rect">
            <a:avLst/>
          </a:prstGeom>
          <a:noFill/>
          <a:ln w="12700">
            <a:noFill/>
          </a:ln>
        </p:spPr>
        <p:txBody>
          <a:bodyPr wrap="square" rtlCol="0">
            <a:spAutoFit/>
          </a:bodyPr>
          <a:lstStyle/>
          <a:p>
            <a:pPr algn="ctr"/>
            <a:r>
              <a:rPr lang="en-TW" sz="1400" i="1" dirty="0">
                <a:latin typeface=""/>
              </a:rPr>
              <a:t>User Interface </a:t>
            </a:r>
          </a:p>
        </p:txBody>
      </p:sp>
      <p:sp>
        <p:nvSpPr>
          <p:cNvPr id="69" name="Rectangle 68">
            <a:extLst>
              <a:ext uri="{FF2B5EF4-FFF2-40B4-BE49-F238E27FC236}">
                <a16:creationId xmlns:a16="http://schemas.microsoft.com/office/drawing/2014/main" id="{D91BBDDA-B009-D32E-7933-67A04622ACDD}"/>
              </a:ext>
            </a:extLst>
          </p:cNvPr>
          <p:cNvSpPr/>
          <p:nvPr/>
        </p:nvSpPr>
        <p:spPr>
          <a:xfrm>
            <a:off x="7656867" y="5138666"/>
            <a:ext cx="4378244" cy="1406774"/>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Server</a:t>
            </a:r>
          </a:p>
        </p:txBody>
      </p:sp>
      <p:sp>
        <p:nvSpPr>
          <p:cNvPr id="75" name="TextBox 74">
            <a:extLst>
              <a:ext uri="{FF2B5EF4-FFF2-40B4-BE49-F238E27FC236}">
                <a16:creationId xmlns:a16="http://schemas.microsoft.com/office/drawing/2014/main" id="{4F9C6558-84A7-3929-E7CA-76202909E106}"/>
              </a:ext>
            </a:extLst>
          </p:cNvPr>
          <p:cNvSpPr txBox="1"/>
          <p:nvPr/>
        </p:nvSpPr>
        <p:spPr>
          <a:xfrm>
            <a:off x="2440708" y="2770556"/>
            <a:ext cx="1779372" cy="307777"/>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VR Controllers  </a:t>
            </a:r>
          </a:p>
        </p:txBody>
      </p:sp>
      <p:sp>
        <p:nvSpPr>
          <p:cNvPr id="78" name="TextBox 77">
            <a:extLst>
              <a:ext uri="{FF2B5EF4-FFF2-40B4-BE49-F238E27FC236}">
                <a16:creationId xmlns:a16="http://schemas.microsoft.com/office/drawing/2014/main" id="{8A28F200-20B9-5749-B6FE-621F70F54E3F}"/>
              </a:ext>
            </a:extLst>
          </p:cNvPr>
          <p:cNvSpPr txBox="1"/>
          <p:nvPr/>
        </p:nvSpPr>
        <p:spPr>
          <a:xfrm>
            <a:off x="2440708" y="3230440"/>
            <a:ext cx="1779372" cy="307777"/>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HMD</a:t>
            </a:r>
          </a:p>
        </p:txBody>
      </p:sp>
      <p:grpSp>
        <p:nvGrpSpPr>
          <p:cNvPr id="95" name="Group 94">
            <a:extLst>
              <a:ext uri="{FF2B5EF4-FFF2-40B4-BE49-F238E27FC236}">
                <a16:creationId xmlns:a16="http://schemas.microsoft.com/office/drawing/2014/main" id="{EA53EF82-4340-ECE6-F9FB-AA92D05F09EA}"/>
              </a:ext>
            </a:extLst>
          </p:cNvPr>
          <p:cNvGrpSpPr/>
          <p:nvPr/>
        </p:nvGrpSpPr>
        <p:grpSpPr>
          <a:xfrm>
            <a:off x="2346008" y="5318200"/>
            <a:ext cx="1964648" cy="1282446"/>
            <a:chOff x="3255459" y="4874931"/>
            <a:chExt cx="1964648" cy="1282446"/>
          </a:xfrm>
          <a:solidFill>
            <a:schemeClr val="accent3">
              <a:lumMod val="20000"/>
              <a:lumOff val="80000"/>
            </a:schemeClr>
          </a:solidFill>
        </p:grpSpPr>
        <p:sp>
          <p:nvSpPr>
            <p:cNvPr id="88" name="Rectangle 87">
              <a:extLst>
                <a:ext uri="{FF2B5EF4-FFF2-40B4-BE49-F238E27FC236}">
                  <a16:creationId xmlns:a16="http://schemas.microsoft.com/office/drawing/2014/main" id="{2297352B-AA03-0090-93B5-18B5019C5C5E}"/>
                </a:ext>
              </a:extLst>
            </p:cNvPr>
            <p:cNvSpPr/>
            <p:nvPr/>
          </p:nvSpPr>
          <p:spPr>
            <a:xfrm>
              <a:off x="3255459" y="4874931"/>
              <a:ext cx="1964648" cy="1282446"/>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Collaborative User 2</a:t>
              </a:r>
            </a:p>
          </p:txBody>
        </p:sp>
        <p:sp>
          <p:nvSpPr>
            <p:cNvPr id="87" name="TextBox 86">
              <a:extLst>
                <a:ext uri="{FF2B5EF4-FFF2-40B4-BE49-F238E27FC236}">
                  <a16:creationId xmlns:a16="http://schemas.microsoft.com/office/drawing/2014/main" id="{98680870-78A3-CC1E-025F-9526EF1F3153}"/>
                </a:ext>
              </a:extLst>
            </p:cNvPr>
            <p:cNvSpPr txBox="1"/>
            <p:nvPr/>
          </p:nvSpPr>
          <p:spPr>
            <a:xfrm>
              <a:off x="3350159" y="5245201"/>
              <a:ext cx="1779372" cy="307777"/>
            </a:xfrm>
            <a:prstGeom prst="rect">
              <a:avLst/>
            </a:prstGeom>
            <a:grpFill/>
            <a:ln w="12700">
              <a:solidFill>
                <a:schemeClr val="tx1"/>
              </a:solidFill>
            </a:ln>
          </p:spPr>
          <p:txBody>
            <a:bodyPr wrap="square" rtlCol="0">
              <a:spAutoFit/>
            </a:bodyPr>
            <a:lstStyle/>
            <a:p>
              <a:pPr algn="ctr"/>
              <a:r>
                <a:rPr lang="en-TW" sz="1400" dirty="0">
                  <a:latin typeface=""/>
                </a:rPr>
                <a:t>Keyboard</a:t>
              </a:r>
            </a:p>
          </p:txBody>
        </p:sp>
        <p:sp>
          <p:nvSpPr>
            <p:cNvPr id="89" name="TextBox 88">
              <a:extLst>
                <a:ext uri="{FF2B5EF4-FFF2-40B4-BE49-F238E27FC236}">
                  <a16:creationId xmlns:a16="http://schemas.microsoft.com/office/drawing/2014/main" id="{16E4D6F2-58EA-5348-FFBF-902FCE665497}"/>
                </a:ext>
              </a:extLst>
            </p:cNvPr>
            <p:cNvSpPr txBox="1"/>
            <p:nvPr/>
          </p:nvSpPr>
          <p:spPr>
            <a:xfrm>
              <a:off x="3350159" y="5705085"/>
              <a:ext cx="1779372" cy="307777"/>
            </a:xfrm>
            <a:prstGeom prst="rect">
              <a:avLst/>
            </a:prstGeom>
            <a:grpFill/>
            <a:ln w="12700">
              <a:solidFill>
                <a:schemeClr val="tx1"/>
              </a:solidFill>
            </a:ln>
          </p:spPr>
          <p:txBody>
            <a:bodyPr wrap="square" rtlCol="0">
              <a:spAutoFit/>
            </a:bodyPr>
            <a:lstStyle/>
            <a:p>
              <a:pPr algn="ctr"/>
              <a:r>
                <a:rPr lang="en-TW" sz="1400" dirty="0">
                  <a:latin typeface=""/>
                </a:rPr>
                <a:t>PC Displays</a:t>
              </a:r>
            </a:p>
          </p:txBody>
        </p:sp>
      </p:grpSp>
      <p:grpSp>
        <p:nvGrpSpPr>
          <p:cNvPr id="96" name="Group 95">
            <a:extLst>
              <a:ext uri="{FF2B5EF4-FFF2-40B4-BE49-F238E27FC236}">
                <a16:creationId xmlns:a16="http://schemas.microsoft.com/office/drawing/2014/main" id="{AA4FE5E5-AF01-78C5-9636-153047E39668}"/>
              </a:ext>
            </a:extLst>
          </p:cNvPr>
          <p:cNvGrpSpPr/>
          <p:nvPr/>
        </p:nvGrpSpPr>
        <p:grpSpPr>
          <a:xfrm>
            <a:off x="2346008" y="3856219"/>
            <a:ext cx="1964648" cy="1282446"/>
            <a:chOff x="5444327" y="4874931"/>
            <a:chExt cx="1964648" cy="1282446"/>
          </a:xfrm>
          <a:solidFill>
            <a:schemeClr val="accent3">
              <a:lumMod val="20000"/>
              <a:lumOff val="80000"/>
            </a:schemeClr>
          </a:solidFill>
        </p:grpSpPr>
        <p:sp>
          <p:nvSpPr>
            <p:cNvPr id="91" name="Rectangle 90">
              <a:extLst>
                <a:ext uri="{FF2B5EF4-FFF2-40B4-BE49-F238E27FC236}">
                  <a16:creationId xmlns:a16="http://schemas.microsoft.com/office/drawing/2014/main" id="{10F994B7-A294-1D8C-C35F-3F2D2BB1EC44}"/>
                </a:ext>
              </a:extLst>
            </p:cNvPr>
            <p:cNvSpPr/>
            <p:nvPr/>
          </p:nvSpPr>
          <p:spPr>
            <a:xfrm>
              <a:off x="5444327" y="4874931"/>
              <a:ext cx="1964648" cy="1282446"/>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Collaborative User 1</a:t>
              </a:r>
            </a:p>
          </p:txBody>
        </p:sp>
        <p:sp>
          <p:nvSpPr>
            <p:cNvPr id="90" name="TextBox 89">
              <a:extLst>
                <a:ext uri="{FF2B5EF4-FFF2-40B4-BE49-F238E27FC236}">
                  <a16:creationId xmlns:a16="http://schemas.microsoft.com/office/drawing/2014/main" id="{E954B5F4-633A-1AB1-1DF1-711ACF8F9E4C}"/>
                </a:ext>
              </a:extLst>
            </p:cNvPr>
            <p:cNvSpPr txBox="1"/>
            <p:nvPr/>
          </p:nvSpPr>
          <p:spPr>
            <a:xfrm>
              <a:off x="5539027" y="5245201"/>
              <a:ext cx="1779372" cy="307777"/>
            </a:xfrm>
            <a:prstGeom prst="rect">
              <a:avLst/>
            </a:prstGeom>
            <a:grpFill/>
            <a:ln w="12700">
              <a:solidFill>
                <a:schemeClr val="tx1"/>
              </a:solidFill>
            </a:ln>
          </p:spPr>
          <p:txBody>
            <a:bodyPr wrap="square" rtlCol="0">
              <a:spAutoFit/>
            </a:bodyPr>
            <a:lstStyle/>
            <a:p>
              <a:pPr algn="ctr"/>
              <a:r>
                <a:rPr lang="en-TW" sz="1400" dirty="0">
                  <a:latin typeface=""/>
                </a:rPr>
                <a:t>Touch Screen</a:t>
              </a:r>
            </a:p>
          </p:txBody>
        </p:sp>
        <p:sp>
          <p:nvSpPr>
            <p:cNvPr id="92" name="TextBox 91">
              <a:extLst>
                <a:ext uri="{FF2B5EF4-FFF2-40B4-BE49-F238E27FC236}">
                  <a16:creationId xmlns:a16="http://schemas.microsoft.com/office/drawing/2014/main" id="{5FB6797E-ED98-187E-79EC-C980BEE48505}"/>
                </a:ext>
              </a:extLst>
            </p:cNvPr>
            <p:cNvSpPr txBox="1"/>
            <p:nvPr/>
          </p:nvSpPr>
          <p:spPr>
            <a:xfrm>
              <a:off x="5539027" y="5705085"/>
              <a:ext cx="1779372" cy="307777"/>
            </a:xfrm>
            <a:prstGeom prst="rect">
              <a:avLst/>
            </a:prstGeom>
            <a:grpFill/>
            <a:ln w="12700">
              <a:solidFill>
                <a:schemeClr val="tx1"/>
              </a:solidFill>
            </a:ln>
          </p:spPr>
          <p:txBody>
            <a:bodyPr wrap="square" rtlCol="0">
              <a:spAutoFit/>
            </a:bodyPr>
            <a:lstStyle/>
            <a:p>
              <a:pPr algn="ctr"/>
              <a:r>
                <a:rPr lang="en-TW" sz="1400" dirty="0">
                  <a:latin typeface=""/>
                </a:rPr>
                <a:t>Mobile Device</a:t>
              </a:r>
            </a:p>
          </p:txBody>
        </p:sp>
      </p:grpSp>
      <p:cxnSp>
        <p:nvCxnSpPr>
          <p:cNvPr id="99" name="Elbow Connector 98">
            <a:extLst>
              <a:ext uri="{FF2B5EF4-FFF2-40B4-BE49-F238E27FC236}">
                <a16:creationId xmlns:a16="http://schemas.microsoft.com/office/drawing/2014/main" id="{5009B164-10DB-D63A-3776-4A346C1D0920}"/>
              </a:ext>
            </a:extLst>
          </p:cNvPr>
          <p:cNvCxnSpPr>
            <a:cxnSpLocks/>
            <a:stCxn id="88" idx="3"/>
            <a:endCxn id="15" idx="1"/>
          </p:cNvCxnSpPr>
          <p:nvPr/>
        </p:nvCxnSpPr>
        <p:spPr>
          <a:xfrm flipV="1">
            <a:off x="4310656" y="3863164"/>
            <a:ext cx="3346214" cy="2096259"/>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Elbow Connector 105">
            <a:extLst>
              <a:ext uri="{FF2B5EF4-FFF2-40B4-BE49-F238E27FC236}">
                <a16:creationId xmlns:a16="http://schemas.microsoft.com/office/drawing/2014/main" id="{36D4187E-452C-D40C-1C65-9EEEA931F755}"/>
              </a:ext>
            </a:extLst>
          </p:cNvPr>
          <p:cNvCxnSpPr>
            <a:cxnSpLocks/>
            <a:stCxn id="77" idx="3"/>
            <a:endCxn id="69" idx="1"/>
          </p:cNvCxnSpPr>
          <p:nvPr/>
        </p:nvCxnSpPr>
        <p:spPr>
          <a:xfrm>
            <a:off x="4310656" y="3041509"/>
            <a:ext cx="3346211" cy="2800544"/>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110" name="Elbow Connector 109">
            <a:extLst>
              <a:ext uri="{FF2B5EF4-FFF2-40B4-BE49-F238E27FC236}">
                <a16:creationId xmlns:a16="http://schemas.microsoft.com/office/drawing/2014/main" id="{BDB5DDC3-CC36-1F35-2729-45D664B0795C}"/>
              </a:ext>
            </a:extLst>
          </p:cNvPr>
          <p:cNvCxnSpPr>
            <a:cxnSpLocks/>
            <a:stCxn id="91" idx="3"/>
            <a:endCxn id="69" idx="1"/>
          </p:cNvCxnSpPr>
          <p:nvPr/>
        </p:nvCxnSpPr>
        <p:spPr>
          <a:xfrm>
            <a:off x="4310656" y="4497442"/>
            <a:ext cx="3346211" cy="1344611"/>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a:extLst>
              <a:ext uri="{FF2B5EF4-FFF2-40B4-BE49-F238E27FC236}">
                <a16:creationId xmlns:a16="http://schemas.microsoft.com/office/drawing/2014/main" id="{9850FC2B-64E1-0917-DECC-C31AE19CDFBF}"/>
              </a:ext>
            </a:extLst>
          </p:cNvPr>
          <p:cNvCxnSpPr>
            <a:cxnSpLocks/>
            <a:stCxn id="17" idx="2"/>
            <a:endCxn id="69" idx="0"/>
          </p:cNvCxnSpPr>
          <p:nvPr/>
        </p:nvCxnSpPr>
        <p:spPr>
          <a:xfrm flipH="1">
            <a:off x="9845989" y="4604648"/>
            <a:ext cx="1" cy="5340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D089A429-290B-4BA6-C0DC-B182C777BDF3}"/>
              </a:ext>
            </a:extLst>
          </p:cNvPr>
          <p:cNvSpPr txBox="1"/>
          <p:nvPr/>
        </p:nvSpPr>
        <p:spPr>
          <a:xfrm>
            <a:off x="8482307" y="5586525"/>
            <a:ext cx="2727364" cy="307777"/>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TW" sz="1400" dirty="0">
                <a:latin typeface=""/>
              </a:rPr>
              <a:t>Data Synchornization</a:t>
            </a:r>
          </a:p>
        </p:txBody>
      </p:sp>
      <p:sp>
        <p:nvSpPr>
          <p:cNvPr id="116" name="TextBox 115">
            <a:extLst>
              <a:ext uri="{FF2B5EF4-FFF2-40B4-BE49-F238E27FC236}">
                <a16:creationId xmlns:a16="http://schemas.microsoft.com/office/drawing/2014/main" id="{85E07270-1BCE-B5DC-6537-044982F010CD}"/>
              </a:ext>
            </a:extLst>
          </p:cNvPr>
          <p:cNvSpPr txBox="1"/>
          <p:nvPr/>
        </p:nvSpPr>
        <p:spPr>
          <a:xfrm>
            <a:off x="8482307" y="6065982"/>
            <a:ext cx="2727364" cy="307777"/>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TW" sz="1400" dirty="0">
                <a:latin typeface=""/>
              </a:rPr>
              <a:t>Voice Communication</a:t>
            </a:r>
          </a:p>
        </p:txBody>
      </p:sp>
    </p:spTree>
    <p:extLst>
      <p:ext uri="{BB962C8B-B14F-4D97-AF65-F5344CB8AC3E}">
        <p14:creationId xmlns:p14="http://schemas.microsoft.com/office/powerpoint/2010/main" val="4154670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BECCC6-C965-7B76-6D19-C4505511E74B}"/>
              </a:ext>
            </a:extLst>
          </p:cNvPr>
          <p:cNvSpPr txBox="1"/>
          <p:nvPr/>
        </p:nvSpPr>
        <p:spPr>
          <a:xfrm>
            <a:off x="93560" y="1013930"/>
            <a:ext cx="1779372" cy="307777"/>
          </a:xfrm>
          <a:prstGeom prst="rect">
            <a:avLst/>
          </a:prstGeom>
          <a:noFill/>
          <a:ln w="12700">
            <a:solidFill>
              <a:schemeClr val="tx1"/>
            </a:solidFill>
          </a:ln>
        </p:spPr>
        <p:txBody>
          <a:bodyPr wrap="square" rtlCol="0">
            <a:spAutoFit/>
          </a:bodyPr>
          <a:lstStyle/>
          <a:p>
            <a:pPr algn="ctr"/>
            <a:r>
              <a:rPr lang="en-TW" sz="1400" dirty="0">
                <a:latin typeface=""/>
              </a:rPr>
              <a:t>CT/MRI scanner</a:t>
            </a:r>
          </a:p>
        </p:txBody>
      </p:sp>
      <p:sp>
        <p:nvSpPr>
          <p:cNvPr id="5" name="TextBox 4">
            <a:extLst>
              <a:ext uri="{FF2B5EF4-FFF2-40B4-BE49-F238E27FC236}">
                <a16:creationId xmlns:a16="http://schemas.microsoft.com/office/drawing/2014/main" id="{22B0C54B-E963-26F5-7191-5D64120B587D}"/>
              </a:ext>
            </a:extLst>
          </p:cNvPr>
          <p:cNvSpPr txBox="1"/>
          <p:nvPr/>
        </p:nvSpPr>
        <p:spPr>
          <a:xfrm>
            <a:off x="2442394" y="1010350"/>
            <a:ext cx="1779372" cy="307777"/>
          </a:xfrm>
          <a:prstGeom prst="rect">
            <a:avLst/>
          </a:prstGeom>
          <a:noFill/>
          <a:ln w="12700">
            <a:solidFill>
              <a:schemeClr val="tx1"/>
            </a:solidFill>
          </a:ln>
        </p:spPr>
        <p:txBody>
          <a:bodyPr wrap="square" rtlCol="0">
            <a:spAutoFit/>
          </a:bodyPr>
          <a:lstStyle/>
          <a:p>
            <a:pPr algn="ctr"/>
            <a:r>
              <a:rPr lang="en-TW" sz="1400" dirty="0">
                <a:latin typeface=""/>
              </a:rPr>
              <a:t>Raw Image Data</a:t>
            </a:r>
          </a:p>
        </p:txBody>
      </p:sp>
      <p:sp>
        <p:nvSpPr>
          <p:cNvPr id="6" name="TextBox 5">
            <a:extLst>
              <a:ext uri="{FF2B5EF4-FFF2-40B4-BE49-F238E27FC236}">
                <a16:creationId xmlns:a16="http://schemas.microsoft.com/office/drawing/2014/main" id="{3F2B59EE-406D-589E-47CB-119EDD8631E3}"/>
              </a:ext>
            </a:extLst>
          </p:cNvPr>
          <p:cNvSpPr txBox="1"/>
          <p:nvPr/>
        </p:nvSpPr>
        <p:spPr>
          <a:xfrm>
            <a:off x="2442394" y="1451317"/>
            <a:ext cx="1779372" cy="307777"/>
          </a:xfrm>
          <a:prstGeom prst="rect">
            <a:avLst/>
          </a:prstGeom>
          <a:noFill/>
          <a:ln w="12700">
            <a:solidFill>
              <a:schemeClr val="tx1"/>
            </a:solidFill>
          </a:ln>
        </p:spPr>
        <p:txBody>
          <a:bodyPr wrap="square" rtlCol="0">
            <a:spAutoFit/>
          </a:bodyPr>
          <a:lstStyle/>
          <a:p>
            <a:pPr algn="ctr"/>
            <a:r>
              <a:rPr lang="en-TW" sz="1400" dirty="0">
                <a:latin typeface=""/>
              </a:rPr>
              <a:t>Metadata </a:t>
            </a:r>
          </a:p>
        </p:txBody>
      </p:sp>
      <p:sp>
        <p:nvSpPr>
          <p:cNvPr id="8" name="Rectangle 7">
            <a:extLst>
              <a:ext uri="{FF2B5EF4-FFF2-40B4-BE49-F238E27FC236}">
                <a16:creationId xmlns:a16="http://schemas.microsoft.com/office/drawing/2014/main" id="{F8C8D784-6170-41FB-8819-8C174615184C}"/>
              </a:ext>
            </a:extLst>
          </p:cNvPr>
          <p:cNvSpPr/>
          <p:nvPr/>
        </p:nvSpPr>
        <p:spPr>
          <a:xfrm>
            <a:off x="2349756" y="417125"/>
            <a:ext cx="1964648" cy="15013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DICOM</a:t>
            </a:r>
          </a:p>
        </p:txBody>
      </p:sp>
      <p:sp>
        <p:nvSpPr>
          <p:cNvPr id="9" name="TextBox 8">
            <a:extLst>
              <a:ext uri="{FF2B5EF4-FFF2-40B4-BE49-F238E27FC236}">
                <a16:creationId xmlns:a16="http://schemas.microsoft.com/office/drawing/2014/main" id="{8F33E749-F029-5063-322D-BF277E876CF6}"/>
              </a:ext>
            </a:extLst>
          </p:cNvPr>
          <p:cNvSpPr txBox="1"/>
          <p:nvPr/>
        </p:nvSpPr>
        <p:spPr>
          <a:xfrm>
            <a:off x="4942703" y="1930695"/>
            <a:ext cx="1779372" cy="307777"/>
          </a:xfrm>
          <a:prstGeom prst="rect">
            <a:avLst/>
          </a:prstGeom>
          <a:noFill/>
          <a:ln w="12700">
            <a:solidFill>
              <a:schemeClr val="tx1"/>
            </a:solidFill>
          </a:ln>
        </p:spPr>
        <p:txBody>
          <a:bodyPr wrap="square" rtlCol="0">
            <a:spAutoFit/>
          </a:bodyPr>
          <a:lstStyle/>
          <a:p>
            <a:pPr algn="ctr"/>
            <a:r>
              <a:rPr lang="en-TW" sz="1400" dirty="0">
                <a:latin typeface=""/>
              </a:rPr>
              <a:t>Anonymization </a:t>
            </a:r>
          </a:p>
        </p:txBody>
      </p:sp>
      <p:sp>
        <p:nvSpPr>
          <p:cNvPr id="10" name="Rectangle 9">
            <a:extLst>
              <a:ext uri="{FF2B5EF4-FFF2-40B4-BE49-F238E27FC236}">
                <a16:creationId xmlns:a16="http://schemas.microsoft.com/office/drawing/2014/main" id="{1E70EC7E-FFC5-E0D0-E4C3-6454200F0287}"/>
              </a:ext>
            </a:extLst>
          </p:cNvPr>
          <p:cNvSpPr/>
          <p:nvPr/>
        </p:nvSpPr>
        <p:spPr>
          <a:xfrm>
            <a:off x="4807974" y="417126"/>
            <a:ext cx="4378244"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Synapse</a:t>
            </a:r>
          </a:p>
        </p:txBody>
      </p:sp>
      <p:sp>
        <p:nvSpPr>
          <p:cNvPr id="11" name="TextBox 10">
            <a:extLst>
              <a:ext uri="{FF2B5EF4-FFF2-40B4-BE49-F238E27FC236}">
                <a16:creationId xmlns:a16="http://schemas.microsoft.com/office/drawing/2014/main" id="{4F5F162F-6A6F-9394-5F2A-F2ADC65DECD4}"/>
              </a:ext>
            </a:extLst>
          </p:cNvPr>
          <p:cNvSpPr txBox="1"/>
          <p:nvPr/>
        </p:nvSpPr>
        <p:spPr>
          <a:xfrm>
            <a:off x="4942703" y="1010350"/>
            <a:ext cx="1779372" cy="307777"/>
          </a:xfrm>
          <a:prstGeom prst="rect">
            <a:avLst/>
          </a:prstGeom>
          <a:noFill/>
          <a:ln w="12700">
            <a:solidFill>
              <a:schemeClr val="tx1"/>
            </a:solidFill>
          </a:ln>
        </p:spPr>
        <p:txBody>
          <a:bodyPr wrap="square" rtlCol="0">
            <a:spAutoFit/>
          </a:bodyPr>
          <a:lstStyle/>
          <a:p>
            <a:pPr algn="ctr"/>
            <a:r>
              <a:rPr lang="en-TW" sz="1400" dirty="0">
                <a:latin typeface=""/>
              </a:rPr>
              <a:t>Segmentation</a:t>
            </a:r>
          </a:p>
        </p:txBody>
      </p:sp>
      <p:sp>
        <p:nvSpPr>
          <p:cNvPr id="12" name="TextBox 11">
            <a:extLst>
              <a:ext uri="{FF2B5EF4-FFF2-40B4-BE49-F238E27FC236}">
                <a16:creationId xmlns:a16="http://schemas.microsoft.com/office/drawing/2014/main" id="{0C7BEC52-B843-1E97-4E82-0F1B309AE8B7}"/>
              </a:ext>
            </a:extLst>
          </p:cNvPr>
          <p:cNvSpPr txBox="1"/>
          <p:nvPr/>
        </p:nvSpPr>
        <p:spPr>
          <a:xfrm>
            <a:off x="7005417" y="1006339"/>
            <a:ext cx="2063578" cy="307777"/>
          </a:xfrm>
          <a:prstGeom prst="rect">
            <a:avLst/>
          </a:prstGeom>
          <a:noFill/>
          <a:ln w="12700">
            <a:solidFill>
              <a:schemeClr val="tx1"/>
            </a:solidFill>
          </a:ln>
        </p:spPr>
        <p:txBody>
          <a:bodyPr wrap="square" rtlCol="0">
            <a:spAutoFit/>
          </a:bodyPr>
          <a:lstStyle/>
          <a:p>
            <a:pPr algn="ctr"/>
            <a:r>
              <a:rPr lang="en-TW" sz="1400" dirty="0">
                <a:latin typeface=""/>
              </a:rPr>
              <a:t>3D Model Conversion</a:t>
            </a:r>
          </a:p>
        </p:txBody>
      </p:sp>
      <p:sp>
        <p:nvSpPr>
          <p:cNvPr id="13" name="TextBox 12">
            <a:extLst>
              <a:ext uri="{FF2B5EF4-FFF2-40B4-BE49-F238E27FC236}">
                <a16:creationId xmlns:a16="http://schemas.microsoft.com/office/drawing/2014/main" id="{C479F18D-3467-78EA-6C8E-3A37A8FD7015}"/>
              </a:ext>
            </a:extLst>
          </p:cNvPr>
          <p:cNvSpPr txBox="1"/>
          <p:nvPr/>
        </p:nvSpPr>
        <p:spPr>
          <a:xfrm>
            <a:off x="9821027" y="1012770"/>
            <a:ext cx="2063578" cy="307777"/>
          </a:xfrm>
          <a:prstGeom prst="rect">
            <a:avLst/>
          </a:prstGeom>
          <a:noFill/>
          <a:ln w="12700">
            <a:solidFill>
              <a:schemeClr val="tx1"/>
            </a:solidFill>
          </a:ln>
        </p:spPr>
        <p:txBody>
          <a:bodyPr wrap="square" rtlCol="0">
            <a:spAutoFit/>
          </a:bodyPr>
          <a:lstStyle/>
          <a:p>
            <a:pPr algn="ctr"/>
            <a:r>
              <a:rPr lang="en-TW" sz="1400" dirty="0">
                <a:latin typeface=""/>
              </a:rPr>
              <a:t>Mesh optimization</a:t>
            </a:r>
          </a:p>
        </p:txBody>
      </p:sp>
      <p:sp>
        <p:nvSpPr>
          <p:cNvPr id="14" name="Rectangle 13">
            <a:extLst>
              <a:ext uri="{FF2B5EF4-FFF2-40B4-BE49-F238E27FC236}">
                <a16:creationId xmlns:a16="http://schemas.microsoft.com/office/drawing/2014/main" id="{B3AF0AC9-25E9-9C40-610A-9B75B72E2F4C}"/>
              </a:ext>
            </a:extLst>
          </p:cNvPr>
          <p:cNvSpPr/>
          <p:nvPr/>
        </p:nvSpPr>
        <p:spPr>
          <a:xfrm>
            <a:off x="9679788" y="417126"/>
            <a:ext cx="2353962"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Meshlab</a:t>
            </a:r>
          </a:p>
        </p:txBody>
      </p:sp>
      <p:sp>
        <p:nvSpPr>
          <p:cNvPr id="15" name="Rectangle 14">
            <a:extLst>
              <a:ext uri="{FF2B5EF4-FFF2-40B4-BE49-F238E27FC236}">
                <a16:creationId xmlns:a16="http://schemas.microsoft.com/office/drawing/2014/main" id="{D981240A-52C6-84CA-DCE1-B94D8362BE81}"/>
              </a:ext>
            </a:extLst>
          </p:cNvPr>
          <p:cNvSpPr/>
          <p:nvPr/>
        </p:nvSpPr>
        <p:spPr>
          <a:xfrm>
            <a:off x="4942703" y="2851397"/>
            <a:ext cx="4378244" cy="2023534"/>
          </a:xfrm>
          <a:prstGeom prst="rect">
            <a:avLst/>
          </a:prstGeom>
          <a:solidFill>
            <a:schemeClr val="accent5">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VR Surgery Planning System</a:t>
            </a:r>
          </a:p>
        </p:txBody>
      </p:sp>
      <p:sp>
        <p:nvSpPr>
          <p:cNvPr id="16" name="TextBox 15">
            <a:extLst>
              <a:ext uri="{FF2B5EF4-FFF2-40B4-BE49-F238E27FC236}">
                <a16:creationId xmlns:a16="http://schemas.microsoft.com/office/drawing/2014/main" id="{557A3F7C-8489-4B4E-E304-468D1D11B405}"/>
              </a:ext>
            </a:extLst>
          </p:cNvPr>
          <p:cNvSpPr txBox="1"/>
          <p:nvPr/>
        </p:nvSpPr>
        <p:spPr>
          <a:xfrm>
            <a:off x="5768141" y="3374955"/>
            <a:ext cx="2727366" cy="307777"/>
          </a:xfrm>
          <a:prstGeom prst="rect">
            <a:avLst/>
          </a:prstGeom>
          <a:noFill/>
          <a:ln w="12700">
            <a:solidFill>
              <a:schemeClr val="tx1"/>
            </a:solidFill>
          </a:ln>
        </p:spPr>
        <p:txBody>
          <a:bodyPr wrap="square" rtlCol="0">
            <a:spAutoFit/>
          </a:bodyPr>
          <a:lstStyle/>
          <a:p>
            <a:pPr algn="ctr"/>
            <a:r>
              <a:rPr lang="en-TW" sz="1400" dirty="0">
                <a:latin typeface=""/>
              </a:rPr>
              <a:t>3D Rendering and Annotation </a:t>
            </a:r>
          </a:p>
        </p:txBody>
      </p:sp>
      <p:sp>
        <p:nvSpPr>
          <p:cNvPr id="17" name="TextBox 16">
            <a:extLst>
              <a:ext uri="{FF2B5EF4-FFF2-40B4-BE49-F238E27FC236}">
                <a16:creationId xmlns:a16="http://schemas.microsoft.com/office/drawing/2014/main" id="{2EEF4AAE-922D-B932-610D-C51C49E7AD8B}"/>
              </a:ext>
            </a:extLst>
          </p:cNvPr>
          <p:cNvSpPr txBox="1"/>
          <p:nvPr/>
        </p:nvSpPr>
        <p:spPr>
          <a:xfrm>
            <a:off x="5768141" y="4296871"/>
            <a:ext cx="2727364" cy="307777"/>
          </a:xfrm>
          <a:prstGeom prst="rect">
            <a:avLst/>
          </a:prstGeom>
          <a:noFill/>
          <a:ln w="12700">
            <a:solidFill>
              <a:schemeClr val="tx1"/>
            </a:solidFill>
          </a:ln>
        </p:spPr>
        <p:txBody>
          <a:bodyPr wrap="square" rtlCol="0">
            <a:spAutoFit/>
          </a:bodyPr>
          <a:lstStyle/>
          <a:p>
            <a:pPr algn="ctr"/>
            <a:r>
              <a:rPr lang="en-TW" sz="1400" dirty="0">
                <a:latin typeface=""/>
              </a:rPr>
              <a:t>RTC Streaming</a:t>
            </a:r>
          </a:p>
        </p:txBody>
      </p:sp>
      <p:sp>
        <p:nvSpPr>
          <p:cNvPr id="19" name="TextBox 18">
            <a:extLst>
              <a:ext uri="{FF2B5EF4-FFF2-40B4-BE49-F238E27FC236}">
                <a16:creationId xmlns:a16="http://schemas.microsoft.com/office/drawing/2014/main" id="{74289A2B-E9E0-2526-5D2E-856947AFE085}"/>
              </a:ext>
            </a:extLst>
          </p:cNvPr>
          <p:cNvSpPr txBox="1"/>
          <p:nvPr/>
        </p:nvSpPr>
        <p:spPr>
          <a:xfrm>
            <a:off x="460572" y="3136319"/>
            <a:ext cx="3417339" cy="523220"/>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XR Device</a:t>
            </a:r>
          </a:p>
          <a:p>
            <a:pPr marL="285750" indent="-285750" algn="ctr">
              <a:buFont typeface="Arial" panose="020B0604020202020204" pitchFamily="34" charset="0"/>
              <a:buChar char="•"/>
            </a:pPr>
            <a:r>
              <a:rPr lang="en-TW" sz="1400" dirty="0">
                <a:latin typeface=""/>
              </a:rPr>
              <a:t>XR HMD and Controller</a:t>
            </a:r>
          </a:p>
        </p:txBody>
      </p:sp>
      <p:cxnSp>
        <p:nvCxnSpPr>
          <p:cNvPr id="24" name="Straight Arrow Connector 23">
            <a:extLst>
              <a:ext uri="{FF2B5EF4-FFF2-40B4-BE49-F238E27FC236}">
                <a16:creationId xmlns:a16="http://schemas.microsoft.com/office/drawing/2014/main" id="{676136C1-CA26-22B5-54AA-D56E9B27AF7A}"/>
              </a:ext>
            </a:extLst>
          </p:cNvPr>
          <p:cNvCxnSpPr>
            <a:cxnSpLocks/>
            <a:stCxn id="4" idx="3"/>
            <a:endCxn id="8" idx="1"/>
          </p:cNvCxnSpPr>
          <p:nvPr/>
        </p:nvCxnSpPr>
        <p:spPr>
          <a:xfrm>
            <a:off x="1872932" y="1167819"/>
            <a:ext cx="476824" cy="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71F43011-CFD2-AAAF-BD62-8753036D4299}"/>
              </a:ext>
            </a:extLst>
          </p:cNvPr>
          <p:cNvCxnSpPr>
            <a:cxnSpLocks/>
            <a:stCxn id="5" idx="3"/>
            <a:endCxn id="11" idx="1"/>
          </p:cNvCxnSpPr>
          <p:nvPr/>
        </p:nvCxnSpPr>
        <p:spPr>
          <a:xfrm>
            <a:off x="4221766" y="1164239"/>
            <a:ext cx="720937"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59B98019-CFB4-291E-1F16-73EA556FFC77}"/>
              </a:ext>
            </a:extLst>
          </p:cNvPr>
          <p:cNvCxnSpPr>
            <a:cxnSpLocks/>
            <a:stCxn id="11" idx="3"/>
            <a:endCxn id="12" idx="1"/>
          </p:cNvCxnSpPr>
          <p:nvPr/>
        </p:nvCxnSpPr>
        <p:spPr>
          <a:xfrm flipV="1">
            <a:off x="6722075" y="1160228"/>
            <a:ext cx="283342" cy="401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334BECCC-5963-1B29-5F4D-82CF869831D7}"/>
              </a:ext>
            </a:extLst>
          </p:cNvPr>
          <p:cNvCxnSpPr>
            <a:cxnSpLocks/>
            <a:stCxn id="12" idx="3"/>
            <a:endCxn id="2" idx="1"/>
          </p:cNvCxnSpPr>
          <p:nvPr/>
        </p:nvCxnSpPr>
        <p:spPr>
          <a:xfrm>
            <a:off x="9068995" y="1160228"/>
            <a:ext cx="894135" cy="643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2" name="Elbow Connector 41">
            <a:extLst>
              <a:ext uri="{FF2B5EF4-FFF2-40B4-BE49-F238E27FC236}">
                <a16:creationId xmlns:a16="http://schemas.microsoft.com/office/drawing/2014/main" id="{E7430D5A-48F8-966B-B9CB-BD545FC104D7}"/>
              </a:ext>
            </a:extLst>
          </p:cNvPr>
          <p:cNvCxnSpPr>
            <a:cxnSpLocks/>
            <a:stCxn id="9" idx="3"/>
            <a:endCxn id="15" idx="0"/>
          </p:cNvCxnSpPr>
          <p:nvPr/>
        </p:nvCxnSpPr>
        <p:spPr>
          <a:xfrm>
            <a:off x="6722075" y="2084584"/>
            <a:ext cx="409750" cy="766813"/>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937E11B0-7DF2-CB16-A705-CD6E8ABEFBC6}"/>
              </a:ext>
            </a:extLst>
          </p:cNvPr>
          <p:cNvCxnSpPr>
            <a:cxnSpLocks/>
            <a:stCxn id="2" idx="2"/>
            <a:endCxn id="15" idx="0"/>
          </p:cNvCxnSpPr>
          <p:nvPr/>
        </p:nvCxnSpPr>
        <p:spPr>
          <a:xfrm rot="5400000">
            <a:off x="8226896" y="225476"/>
            <a:ext cx="1530851" cy="3720991"/>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5B11CB8-B2A0-CF5D-9D71-ED9B86156B95}"/>
              </a:ext>
            </a:extLst>
          </p:cNvPr>
          <p:cNvSpPr txBox="1"/>
          <p:nvPr/>
        </p:nvSpPr>
        <p:spPr>
          <a:xfrm>
            <a:off x="5768140" y="3829348"/>
            <a:ext cx="2727365" cy="307777"/>
          </a:xfrm>
          <a:prstGeom prst="rect">
            <a:avLst/>
          </a:prstGeom>
          <a:noFill/>
          <a:ln w="12700">
            <a:solidFill>
              <a:schemeClr val="tx1"/>
            </a:solidFill>
          </a:ln>
        </p:spPr>
        <p:txBody>
          <a:bodyPr wrap="square" rtlCol="0">
            <a:spAutoFit/>
          </a:bodyPr>
          <a:lstStyle/>
          <a:p>
            <a:pPr algn="ctr"/>
            <a:r>
              <a:rPr lang="en-TW" sz="1400" dirty="0">
                <a:latin typeface=""/>
              </a:rPr>
              <a:t>2D Image Viewer</a:t>
            </a:r>
          </a:p>
        </p:txBody>
      </p:sp>
      <p:sp>
        <p:nvSpPr>
          <p:cNvPr id="81" name="TextBox 80">
            <a:extLst>
              <a:ext uri="{FF2B5EF4-FFF2-40B4-BE49-F238E27FC236}">
                <a16:creationId xmlns:a16="http://schemas.microsoft.com/office/drawing/2014/main" id="{8EA79821-2B1A-2BA8-DDEA-C3936E4EB7B7}"/>
              </a:ext>
            </a:extLst>
          </p:cNvPr>
          <p:cNvSpPr txBox="1"/>
          <p:nvPr/>
        </p:nvSpPr>
        <p:spPr>
          <a:xfrm>
            <a:off x="460572" y="4111528"/>
            <a:ext cx="3417339" cy="523220"/>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C</a:t>
            </a:r>
            <a:r>
              <a:rPr lang="en-US" sz="1400" dirty="0">
                <a:latin typeface=""/>
              </a:rPr>
              <a:t>o</a:t>
            </a:r>
            <a:r>
              <a:rPr lang="en-TW" sz="1400" dirty="0">
                <a:latin typeface=""/>
              </a:rPr>
              <a:t>nventional Device</a:t>
            </a:r>
          </a:p>
          <a:p>
            <a:pPr marL="285750" indent="-285750" algn="ctr">
              <a:buFont typeface="Arial" panose="020B0604020202020204" pitchFamily="34" charset="0"/>
              <a:buChar char="•"/>
            </a:pPr>
            <a:r>
              <a:rPr lang="en-TW" sz="1400" dirty="0">
                <a:latin typeface=""/>
              </a:rPr>
              <a:t>Mouse, keyboard, touch screen</a:t>
            </a:r>
          </a:p>
        </p:txBody>
      </p:sp>
      <p:sp>
        <p:nvSpPr>
          <p:cNvPr id="2" name="TextBox 1">
            <a:extLst>
              <a:ext uri="{FF2B5EF4-FFF2-40B4-BE49-F238E27FC236}">
                <a16:creationId xmlns:a16="http://schemas.microsoft.com/office/drawing/2014/main" id="{6CA1308E-6050-4F1C-F60E-69DC459D12E7}"/>
              </a:ext>
            </a:extLst>
          </p:cNvPr>
          <p:cNvSpPr txBox="1"/>
          <p:nvPr/>
        </p:nvSpPr>
        <p:spPr>
          <a:xfrm>
            <a:off x="9963130" y="1012769"/>
            <a:ext cx="1779372" cy="307777"/>
          </a:xfrm>
          <a:prstGeom prst="rect">
            <a:avLst/>
          </a:prstGeom>
          <a:noFill/>
          <a:ln w="12700">
            <a:solidFill>
              <a:schemeClr val="tx1"/>
            </a:solidFill>
          </a:ln>
        </p:spPr>
        <p:txBody>
          <a:bodyPr wrap="square" rtlCol="0">
            <a:spAutoFit/>
          </a:bodyPr>
          <a:lstStyle/>
          <a:p>
            <a:pPr algn="ctr"/>
            <a:r>
              <a:rPr lang="en-TW" sz="1400" dirty="0">
                <a:latin typeface=""/>
              </a:rPr>
              <a:t>Optimization </a:t>
            </a:r>
          </a:p>
        </p:txBody>
      </p:sp>
      <p:cxnSp>
        <p:nvCxnSpPr>
          <p:cNvPr id="35" name="Elbow Connector 34">
            <a:extLst>
              <a:ext uri="{FF2B5EF4-FFF2-40B4-BE49-F238E27FC236}">
                <a16:creationId xmlns:a16="http://schemas.microsoft.com/office/drawing/2014/main" id="{82A491F8-5669-1FF4-36D1-9D8EF9D2AFE8}"/>
              </a:ext>
            </a:extLst>
          </p:cNvPr>
          <p:cNvCxnSpPr>
            <a:cxnSpLocks/>
            <a:stCxn id="19" idx="3"/>
            <a:endCxn id="15" idx="1"/>
          </p:cNvCxnSpPr>
          <p:nvPr/>
        </p:nvCxnSpPr>
        <p:spPr>
          <a:xfrm>
            <a:off x="3877911" y="3397929"/>
            <a:ext cx="1064792" cy="465235"/>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a:extLst>
              <a:ext uri="{FF2B5EF4-FFF2-40B4-BE49-F238E27FC236}">
                <a16:creationId xmlns:a16="http://schemas.microsoft.com/office/drawing/2014/main" id="{35C56CFC-B0F9-768E-DB9B-5B4D35457381}"/>
              </a:ext>
            </a:extLst>
          </p:cNvPr>
          <p:cNvCxnSpPr>
            <a:cxnSpLocks/>
            <a:stCxn id="81" idx="3"/>
            <a:endCxn id="15" idx="1"/>
          </p:cNvCxnSpPr>
          <p:nvPr/>
        </p:nvCxnSpPr>
        <p:spPr>
          <a:xfrm flipV="1">
            <a:off x="3877911" y="3863164"/>
            <a:ext cx="1064792" cy="5099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F7467BED-040F-E21D-E745-751F10D4A88E}"/>
              </a:ext>
            </a:extLst>
          </p:cNvPr>
          <p:cNvCxnSpPr>
            <a:cxnSpLocks/>
            <a:stCxn id="6" idx="3"/>
            <a:endCxn id="9" idx="1"/>
          </p:cNvCxnSpPr>
          <p:nvPr/>
        </p:nvCxnSpPr>
        <p:spPr>
          <a:xfrm>
            <a:off x="4221766" y="1605206"/>
            <a:ext cx="720937" cy="4793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5032CD62-35A2-522C-A191-AD4B5D805CC8}"/>
              </a:ext>
            </a:extLst>
          </p:cNvPr>
          <p:cNvSpPr txBox="1"/>
          <p:nvPr/>
        </p:nvSpPr>
        <p:spPr>
          <a:xfrm>
            <a:off x="3968029" y="3209139"/>
            <a:ext cx="1228409" cy="523220"/>
          </a:xfrm>
          <a:prstGeom prst="rect">
            <a:avLst/>
          </a:prstGeom>
          <a:noFill/>
          <a:ln w="12700">
            <a:noFill/>
          </a:ln>
        </p:spPr>
        <p:txBody>
          <a:bodyPr wrap="square" rtlCol="0">
            <a:spAutoFit/>
          </a:bodyPr>
          <a:lstStyle/>
          <a:p>
            <a:pPr algn="ctr"/>
            <a:r>
              <a:rPr lang="en-TW" sz="1400" i="1" dirty="0">
                <a:latin typeface=""/>
              </a:rPr>
              <a:t>Input Interface </a:t>
            </a:r>
          </a:p>
        </p:txBody>
      </p:sp>
      <p:sp>
        <p:nvSpPr>
          <p:cNvPr id="59" name="TextBox 58">
            <a:extLst>
              <a:ext uri="{FF2B5EF4-FFF2-40B4-BE49-F238E27FC236}">
                <a16:creationId xmlns:a16="http://schemas.microsoft.com/office/drawing/2014/main" id="{DF85525C-1262-159F-05F0-4FA648B1A580}"/>
              </a:ext>
            </a:extLst>
          </p:cNvPr>
          <p:cNvSpPr txBox="1"/>
          <p:nvPr/>
        </p:nvSpPr>
        <p:spPr>
          <a:xfrm>
            <a:off x="9730698" y="2846148"/>
            <a:ext cx="2353961" cy="307777"/>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US" altLang="zh-TW" sz="1400" dirty="0">
                <a:latin typeface=""/>
              </a:rPr>
              <a:t>Immersive</a:t>
            </a:r>
            <a:r>
              <a:rPr lang="zh-TW" altLang="en-US" sz="1400" dirty="0">
                <a:latin typeface=""/>
              </a:rPr>
              <a:t> </a:t>
            </a:r>
            <a:r>
              <a:rPr lang="en-US" altLang="zh-TW" sz="1400" dirty="0">
                <a:latin typeface=""/>
              </a:rPr>
              <a:t>O</a:t>
            </a:r>
            <a:r>
              <a:rPr lang="en-US" sz="1400" dirty="0">
                <a:latin typeface=""/>
              </a:rPr>
              <a:t>utput</a:t>
            </a:r>
          </a:p>
        </p:txBody>
      </p:sp>
      <p:sp>
        <p:nvSpPr>
          <p:cNvPr id="60" name="TextBox 59">
            <a:extLst>
              <a:ext uri="{FF2B5EF4-FFF2-40B4-BE49-F238E27FC236}">
                <a16:creationId xmlns:a16="http://schemas.microsoft.com/office/drawing/2014/main" id="{0BFB9FB9-41F0-EA4B-4419-362294453BB3}"/>
              </a:ext>
            </a:extLst>
          </p:cNvPr>
          <p:cNvSpPr txBox="1"/>
          <p:nvPr/>
        </p:nvSpPr>
        <p:spPr>
          <a:xfrm>
            <a:off x="9730698" y="4136266"/>
            <a:ext cx="2353960" cy="307777"/>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TW" sz="1400" dirty="0">
                <a:latin typeface=""/>
              </a:rPr>
              <a:t>Real time </a:t>
            </a:r>
          </a:p>
        </p:txBody>
      </p:sp>
      <p:cxnSp>
        <p:nvCxnSpPr>
          <p:cNvPr id="61" name="Elbow Connector 60">
            <a:extLst>
              <a:ext uri="{FF2B5EF4-FFF2-40B4-BE49-F238E27FC236}">
                <a16:creationId xmlns:a16="http://schemas.microsoft.com/office/drawing/2014/main" id="{6E4BA4DC-5F21-B932-4CE8-559EA9FE8F22}"/>
              </a:ext>
            </a:extLst>
          </p:cNvPr>
          <p:cNvCxnSpPr>
            <a:cxnSpLocks/>
            <a:stCxn id="15" idx="3"/>
            <a:endCxn id="59" idx="1"/>
          </p:cNvCxnSpPr>
          <p:nvPr/>
        </p:nvCxnSpPr>
        <p:spPr>
          <a:xfrm flipV="1">
            <a:off x="9320947" y="3000037"/>
            <a:ext cx="409751" cy="863127"/>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a:extLst>
              <a:ext uri="{FF2B5EF4-FFF2-40B4-BE49-F238E27FC236}">
                <a16:creationId xmlns:a16="http://schemas.microsoft.com/office/drawing/2014/main" id="{55993AA7-2251-1E7E-06AE-37891E5436A7}"/>
              </a:ext>
            </a:extLst>
          </p:cNvPr>
          <p:cNvCxnSpPr>
            <a:cxnSpLocks/>
            <a:stCxn id="15" idx="3"/>
            <a:endCxn id="60" idx="1"/>
          </p:cNvCxnSpPr>
          <p:nvPr/>
        </p:nvCxnSpPr>
        <p:spPr>
          <a:xfrm>
            <a:off x="9320947" y="3863164"/>
            <a:ext cx="409751" cy="426991"/>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D91BBDDA-B009-D32E-7933-67A04622ACDD}"/>
              </a:ext>
            </a:extLst>
          </p:cNvPr>
          <p:cNvSpPr/>
          <p:nvPr/>
        </p:nvSpPr>
        <p:spPr>
          <a:xfrm>
            <a:off x="4942700" y="5262995"/>
            <a:ext cx="4378244" cy="642350"/>
          </a:xfrm>
          <a:prstGeom prst="rect">
            <a:avLst/>
          </a:prstGeom>
          <a:solidFill>
            <a:schemeClr val="accent5">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Server</a:t>
            </a:r>
          </a:p>
        </p:txBody>
      </p:sp>
    </p:spTree>
    <p:extLst>
      <p:ext uri="{BB962C8B-B14F-4D97-AF65-F5344CB8AC3E}">
        <p14:creationId xmlns:p14="http://schemas.microsoft.com/office/powerpoint/2010/main" val="278238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BECCC6-C965-7B76-6D19-C4505511E74B}"/>
              </a:ext>
            </a:extLst>
          </p:cNvPr>
          <p:cNvSpPr txBox="1"/>
          <p:nvPr/>
        </p:nvSpPr>
        <p:spPr>
          <a:xfrm>
            <a:off x="93560" y="2142086"/>
            <a:ext cx="1779372" cy="307777"/>
          </a:xfrm>
          <a:prstGeom prst="rect">
            <a:avLst/>
          </a:prstGeom>
          <a:noFill/>
          <a:ln w="12700">
            <a:solidFill>
              <a:schemeClr val="tx1"/>
            </a:solidFill>
          </a:ln>
        </p:spPr>
        <p:txBody>
          <a:bodyPr wrap="square" rtlCol="0">
            <a:spAutoFit/>
          </a:bodyPr>
          <a:lstStyle/>
          <a:p>
            <a:pPr algn="ctr"/>
            <a:r>
              <a:rPr lang="en-TW" sz="1400" dirty="0">
                <a:latin typeface=""/>
              </a:rPr>
              <a:t>CT/MRI scanner</a:t>
            </a:r>
          </a:p>
        </p:txBody>
      </p:sp>
      <p:sp>
        <p:nvSpPr>
          <p:cNvPr id="5" name="TextBox 4">
            <a:extLst>
              <a:ext uri="{FF2B5EF4-FFF2-40B4-BE49-F238E27FC236}">
                <a16:creationId xmlns:a16="http://schemas.microsoft.com/office/drawing/2014/main" id="{22B0C54B-E963-26F5-7191-5D64120B587D}"/>
              </a:ext>
            </a:extLst>
          </p:cNvPr>
          <p:cNvSpPr txBox="1"/>
          <p:nvPr/>
        </p:nvSpPr>
        <p:spPr>
          <a:xfrm>
            <a:off x="2442394" y="2138506"/>
            <a:ext cx="1779372" cy="307777"/>
          </a:xfrm>
          <a:prstGeom prst="rect">
            <a:avLst/>
          </a:prstGeom>
          <a:noFill/>
          <a:ln w="12700">
            <a:solidFill>
              <a:schemeClr val="tx1"/>
            </a:solidFill>
          </a:ln>
        </p:spPr>
        <p:txBody>
          <a:bodyPr wrap="square" rtlCol="0">
            <a:spAutoFit/>
          </a:bodyPr>
          <a:lstStyle/>
          <a:p>
            <a:pPr algn="ctr"/>
            <a:r>
              <a:rPr lang="en-TW" sz="1400" dirty="0">
                <a:latin typeface=""/>
              </a:rPr>
              <a:t>Raw Image Data</a:t>
            </a:r>
          </a:p>
        </p:txBody>
      </p:sp>
      <p:sp>
        <p:nvSpPr>
          <p:cNvPr id="6" name="TextBox 5">
            <a:extLst>
              <a:ext uri="{FF2B5EF4-FFF2-40B4-BE49-F238E27FC236}">
                <a16:creationId xmlns:a16="http://schemas.microsoft.com/office/drawing/2014/main" id="{3F2B59EE-406D-589E-47CB-119EDD8631E3}"/>
              </a:ext>
            </a:extLst>
          </p:cNvPr>
          <p:cNvSpPr txBox="1"/>
          <p:nvPr/>
        </p:nvSpPr>
        <p:spPr>
          <a:xfrm>
            <a:off x="2442394" y="2579473"/>
            <a:ext cx="1779372" cy="307777"/>
          </a:xfrm>
          <a:prstGeom prst="rect">
            <a:avLst/>
          </a:prstGeom>
          <a:noFill/>
          <a:ln w="12700">
            <a:solidFill>
              <a:schemeClr val="tx1"/>
            </a:solidFill>
          </a:ln>
        </p:spPr>
        <p:txBody>
          <a:bodyPr wrap="square" rtlCol="0">
            <a:spAutoFit/>
          </a:bodyPr>
          <a:lstStyle/>
          <a:p>
            <a:pPr algn="ctr"/>
            <a:r>
              <a:rPr lang="en-TW" sz="1400" dirty="0">
                <a:latin typeface=""/>
              </a:rPr>
              <a:t>Metadata </a:t>
            </a:r>
          </a:p>
        </p:txBody>
      </p:sp>
      <p:sp>
        <p:nvSpPr>
          <p:cNvPr id="8" name="Rectangle 7">
            <a:extLst>
              <a:ext uri="{FF2B5EF4-FFF2-40B4-BE49-F238E27FC236}">
                <a16:creationId xmlns:a16="http://schemas.microsoft.com/office/drawing/2014/main" id="{F8C8D784-6170-41FB-8819-8C174615184C}"/>
              </a:ext>
            </a:extLst>
          </p:cNvPr>
          <p:cNvSpPr/>
          <p:nvPr/>
        </p:nvSpPr>
        <p:spPr>
          <a:xfrm>
            <a:off x="2349756" y="1545281"/>
            <a:ext cx="1964648" cy="15013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DICOM</a:t>
            </a:r>
          </a:p>
        </p:txBody>
      </p:sp>
      <p:sp>
        <p:nvSpPr>
          <p:cNvPr id="9" name="TextBox 8">
            <a:extLst>
              <a:ext uri="{FF2B5EF4-FFF2-40B4-BE49-F238E27FC236}">
                <a16:creationId xmlns:a16="http://schemas.microsoft.com/office/drawing/2014/main" id="{8F33E749-F029-5063-322D-BF277E876CF6}"/>
              </a:ext>
            </a:extLst>
          </p:cNvPr>
          <p:cNvSpPr txBox="1"/>
          <p:nvPr/>
        </p:nvSpPr>
        <p:spPr>
          <a:xfrm>
            <a:off x="4942703" y="3058851"/>
            <a:ext cx="1779372" cy="307777"/>
          </a:xfrm>
          <a:prstGeom prst="rect">
            <a:avLst/>
          </a:prstGeom>
          <a:noFill/>
          <a:ln w="12700">
            <a:solidFill>
              <a:schemeClr val="tx1"/>
            </a:solidFill>
          </a:ln>
        </p:spPr>
        <p:txBody>
          <a:bodyPr wrap="square" rtlCol="0">
            <a:spAutoFit/>
          </a:bodyPr>
          <a:lstStyle/>
          <a:p>
            <a:pPr algn="ctr"/>
            <a:r>
              <a:rPr lang="en-TW" sz="1400" dirty="0">
                <a:latin typeface=""/>
              </a:rPr>
              <a:t>Anonymization </a:t>
            </a:r>
          </a:p>
        </p:txBody>
      </p:sp>
      <p:sp>
        <p:nvSpPr>
          <p:cNvPr id="10" name="Rectangle 9">
            <a:extLst>
              <a:ext uri="{FF2B5EF4-FFF2-40B4-BE49-F238E27FC236}">
                <a16:creationId xmlns:a16="http://schemas.microsoft.com/office/drawing/2014/main" id="{1E70EC7E-FFC5-E0D0-E4C3-6454200F0287}"/>
              </a:ext>
            </a:extLst>
          </p:cNvPr>
          <p:cNvSpPr/>
          <p:nvPr/>
        </p:nvSpPr>
        <p:spPr>
          <a:xfrm>
            <a:off x="4807974" y="1545282"/>
            <a:ext cx="4378244"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Synapse</a:t>
            </a:r>
          </a:p>
        </p:txBody>
      </p:sp>
      <p:sp>
        <p:nvSpPr>
          <p:cNvPr id="11" name="TextBox 10">
            <a:extLst>
              <a:ext uri="{FF2B5EF4-FFF2-40B4-BE49-F238E27FC236}">
                <a16:creationId xmlns:a16="http://schemas.microsoft.com/office/drawing/2014/main" id="{4F5F162F-6A6F-9394-5F2A-F2ADC65DECD4}"/>
              </a:ext>
            </a:extLst>
          </p:cNvPr>
          <p:cNvSpPr txBox="1"/>
          <p:nvPr/>
        </p:nvSpPr>
        <p:spPr>
          <a:xfrm>
            <a:off x="4942703" y="2138506"/>
            <a:ext cx="1779372" cy="307777"/>
          </a:xfrm>
          <a:prstGeom prst="rect">
            <a:avLst/>
          </a:prstGeom>
          <a:noFill/>
          <a:ln w="12700">
            <a:solidFill>
              <a:schemeClr val="tx1"/>
            </a:solidFill>
          </a:ln>
        </p:spPr>
        <p:txBody>
          <a:bodyPr wrap="square" rtlCol="0">
            <a:spAutoFit/>
          </a:bodyPr>
          <a:lstStyle/>
          <a:p>
            <a:pPr algn="ctr"/>
            <a:r>
              <a:rPr lang="en-TW" sz="1400" dirty="0">
                <a:latin typeface=""/>
              </a:rPr>
              <a:t>Segmentation</a:t>
            </a:r>
          </a:p>
        </p:txBody>
      </p:sp>
      <p:sp>
        <p:nvSpPr>
          <p:cNvPr id="12" name="TextBox 11">
            <a:extLst>
              <a:ext uri="{FF2B5EF4-FFF2-40B4-BE49-F238E27FC236}">
                <a16:creationId xmlns:a16="http://schemas.microsoft.com/office/drawing/2014/main" id="{0C7BEC52-B843-1E97-4E82-0F1B309AE8B7}"/>
              </a:ext>
            </a:extLst>
          </p:cNvPr>
          <p:cNvSpPr txBox="1"/>
          <p:nvPr/>
        </p:nvSpPr>
        <p:spPr>
          <a:xfrm>
            <a:off x="7005417" y="2134495"/>
            <a:ext cx="2063578" cy="307777"/>
          </a:xfrm>
          <a:prstGeom prst="rect">
            <a:avLst/>
          </a:prstGeom>
          <a:noFill/>
          <a:ln w="12700">
            <a:solidFill>
              <a:schemeClr val="tx1"/>
            </a:solidFill>
          </a:ln>
        </p:spPr>
        <p:txBody>
          <a:bodyPr wrap="square" rtlCol="0">
            <a:spAutoFit/>
          </a:bodyPr>
          <a:lstStyle/>
          <a:p>
            <a:pPr algn="ctr"/>
            <a:r>
              <a:rPr lang="en-TW" sz="1400" dirty="0">
                <a:latin typeface=""/>
              </a:rPr>
              <a:t>3D Model Conversion</a:t>
            </a:r>
          </a:p>
        </p:txBody>
      </p:sp>
      <p:sp>
        <p:nvSpPr>
          <p:cNvPr id="13" name="TextBox 12">
            <a:extLst>
              <a:ext uri="{FF2B5EF4-FFF2-40B4-BE49-F238E27FC236}">
                <a16:creationId xmlns:a16="http://schemas.microsoft.com/office/drawing/2014/main" id="{C479F18D-3467-78EA-6C8E-3A37A8FD7015}"/>
              </a:ext>
            </a:extLst>
          </p:cNvPr>
          <p:cNvSpPr txBox="1"/>
          <p:nvPr/>
        </p:nvSpPr>
        <p:spPr>
          <a:xfrm>
            <a:off x="9821027" y="2140926"/>
            <a:ext cx="2063578" cy="307777"/>
          </a:xfrm>
          <a:prstGeom prst="rect">
            <a:avLst/>
          </a:prstGeom>
          <a:noFill/>
          <a:ln w="12700">
            <a:solidFill>
              <a:schemeClr val="tx1"/>
            </a:solidFill>
          </a:ln>
        </p:spPr>
        <p:txBody>
          <a:bodyPr wrap="square" rtlCol="0">
            <a:spAutoFit/>
          </a:bodyPr>
          <a:lstStyle/>
          <a:p>
            <a:pPr algn="ctr"/>
            <a:r>
              <a:rPr lang="en-TW" sz="1400" dirty="0">
                <a:latin typeface=""/>
              </a:rPr>
              <a:t>Mesh optimization</a:t>
            </a:r>
          </a:p>
        </p:txBody>
      </p:sp>
      <p:sp>
        <p:nvSpPr>
          <p:cNvPr id="14" name="Rectangle 13">
            <a:extLst>
              <a:ext uri="{FF2B5EF4-FFF2-40B4-BE49-F238E27FC236}">
                <a16:creationId xmlns:a16="http://schemas.microsoft.com/office/drawing/2014/main" id="{B3AF0AC9-25E9-9C40-610A-9B75B72E2F4C}"/>
              </a:ext>
            </a:extLst>
          </p:cNvPr>
          <p:cNvSpPr/>
          <p:nvPr/>
        </p:nvSpPr>
        <p:spPr>
          <a:xfrm>
            <a:off x="9679788" y="1545282"/>
            <a:ext cx="2353962" cy="1228122"/>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i="1" dirty="0">
                <a:solidFill>
                  <a:schemeClr val="tx1"/>
                </a:solidFill>
                <a:latin typeface=""/>
              </a:rPr>
              <a:t>Meshlab</a:t>
            </a:r>
          </a:p>
        </p:txBody>
      </p:sp>
      <p:sp>
        <p:nvSpPr>
          <p:cNvPr id="15" name="Rectangle 14">
            <a:extLst>
              <a:ext uri="{FF2B5EF4-FFF2-40B4-BE49-F238E27FC236}">
                <a16:creationId xmlns:a16="http://schemas.microsoft.com/office/drawing/2014/main" id="{D981240A-52C6-84CA-DCE1-B94D8362BE81}"/>
              </a:ext>
            </a:extLst>
          </p:cNvPr>
          <p:cNvSpPr/>
          <p:nvPr/>
        </p:nvSpPr>
        <p:spPr>
          <a:xfrm>
            <a:off x="4942703" y="3979553"/>
            <a:ext cx="4378244" cy="2023534"/>
          </a:xfrm>
          <a:prstGeom prst="rect">
            <a:avLst/>
          </a:prstGeom>
          <a:solidFill>
            <a:schemeClr val="accent5">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W" sz="1400" dirty="0">
                <a:solidFill>
                  <a:schemeClr val="tx1"/>
                </a:solidFill>
                <a:latin typeface=""/>
              </a:rPr>
              <a:t>VR Surgery Planning System</a:t>
            </a:r>
          </a:p>
        </p:txBody>
      </p:sp>
      <p:sp>
        <p:nvSpPr>
          <p:cNvPr id="16" name="TextBox 15">
            <a:extLst>
              <a:ext uri="{FF2B5EF4-FFF2-40B4-BE49-F238E27FC236}">
                <a16:creationId xmlns:a16="http://schemas.microsoft.com/office/drawing/2014/main" id="{557A3F7C-8489-4B4E-E304-468D1D11B405}"/>
              </a:ext>
            </a:extLst>
          </p:cNvPr>
          <p:cNvSpPr txBox="1"/>
          <p:nvPr/>
        </p:nvSpPr>
        <p:spPr>
          <a:xfrm>
            <a:off x="6096000" y="4575697"/>
            <a:ext cx="2063578" cy="307777"/>
          </a:xfrm>
          <a:prstGeom prst="rect">
            <a:avLst/>
          </a:prstGeom>
          <a:noFill/>
          <a:ln w="12700">
            <a:solidFill>
              <a:schemeClr val="tx1"/>
            </a:solidFill>
          </a:ln>
        </p:spPr>
        <p:txBody>
          <a:bodyPr wrap="square" rtlCol="0">
            <a:spAutoFit/>
          </a:bodyPr>
          <a:lstStyle/>
          <a:p>
            <a:pPr algn="ctr"/>
            <a:r>
              <a:rPr lang="en-TW" sz="1400" dirty="0">
                <a:latin typeface=""/>
              </a:rPr>
              <a:t>3D Rendering</a:t>
            </a:r>
          </a:p>
        </p:txBody>
      </p:sp>
      <p:sp>
        <p:nvSpPr>
          <p:cNvPr id="17" name="TextBox 16">
            <a:extLst>
              <a:ext uri="{FF2B5EF4-FFF2-40B4-BE49-F238E27FC236}">
                <a16:creationId xmlns:a16="http://schemas.microsoft.com/office/drawing/2014/main" id="{2EEF4AAE-922D-B932-610D-C51C49E7AD8B}"/>
              </a:ext>
            </a:extLst>
          </p:cNvPr>
          <p:cNvSpPr txBox="1"/>
          <p:nvPr/>
        </p:nvSpPr>
        <p:spPr>
          <a:xfrm>
            <a:off x="6096000" y="5497613"/>
            <a:ext cx="2063578" cy="307777"/>
          </a:xfrm>
          <a:prstGeom prst="rect">
            <a:avLst/>
          </a:prstGeom>
          <a:noFill/>
          <a:ln w="12700">
            <a:solidFill>
              <a:schemeClr val="tx1"/>
            </a:solidFill>
          </a:ln>
        </p:spPr>
        <p:txBody>
          <a:bodyPr wrap="square" rtlCol="0">
            <a:spAutoFit/>
          </a:bodyPr>
          <a:lstStyle/>
          <a:p>
            <a:pPr algn="ctr"/>
            <a:r>
              <a:rPr lang="en-TW" sz="1400" dirty="0">
                <a:latin typeface=""/>
              </a:rPr>
              <a:t>RTC Streaming</a:t>
            </a:r>
          </a:p>
        </p:txBody>
      </p:sp>
      <p:sp>
        <p:nvSpPr>
          <p:cNvPr id="19" name="TextBox 18">
            <a:extLst>
              <a:ext uri="{FF2B5EF4-FFF2-40B4-BE49-F238E27FC236}">
                <a16:creationId xmlns:a16="http://schemas.microsoft.com/office/drawing/2014/main" id="{74289A2B-E9E0-2526-5D2E-856947AFE085}"/>
              </a:ext>
            </a:extLst>
          </p:cNvPr>
          <p:cNvSpPr txBox="1"/>
          <p:nvPr/>
        </p:nvSpPr>
        <p:spPr>
          <a:xfrm>
            <a:off x="705572" y="4242106"/>
            <a:ext cx="3417339" cy="523220"/>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XR device</a:t>
            </a:r>
          </a:p>
          <a:p>
            <a:pPr marL="285750" indent="-285750" algn="ctr">
              <a:buFont typeface="Arial" panose="020B0604020202020204" pitchFamily="34" charset="0"/>
              <a:buChar char="•"/>
            </a:pPr>
            <a:r>
              <a:rPr lang="en-TW" sz="1400" dirty="0">
                <a:latin typeface=""/>
              </a:rPr>
              <a:t>XR HMD, controller, gesture</a:t>
            </a:r>
          </a:p>
        </p:txBody>
      </p:sp>
      <p:sp>
        <p:nvSpPr>
          <p:cNvPr id="20" name="TextBox 19">
            <a:extLst>
              <a:ext uri="{FF2B5EF4-FFF2-40B4-BE49-F238E27FC236}">
                <a16:creationId xmlns:a16="http://schemas.microsoft.com/office/drawing/2014/main" id="{3A5E165E-9B90-2218-5DDE-3ED79DD36385}"/>
              </a:ext>
            </a:extLst>
          </p:cNvPr>
          <p:cNvSpPr txBox="1"/>
          <p:nvPr/>
        </p:nvSpPr>
        <p:spPr>
          <a:xfrm>
            <a:off x="9730696" y="3974305"/>
            <a:ext cx="2353961" cy="954107"/>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US" sz="1400" dirty="0">
                <a:latin typeface=""/>
              </a:rPr>
              <a:t>Synchronous</a:t>
            </a:r>
            <a:r>
              <a:rPr lang="zh-TW" altLang="en-US" sz="1400" dirty="0">
                <a:latin typeface=""/>
              </a:rPr>
              <a:t> </a:t>
            </a:r>
            <a:r>
              <a:rPr lang="en-US" sz="1400" dirty="0">
                <a:latin typeface=""/>
              </a:rPr>
              <a:t>output</a:t>
            </a:r>
          </a:p>
          <a:p>
            <a:pPr marL="285750" indent="-285750" algn="ctr">
              <a:buFont typeface="Arial" panose="020B0604020202020204" pitchFamily="34" charset="0"/>
              <a:buChar char="•"/>
            </a:pPr>
            <a:r>
              <a:rPr lang="en-US" sz="1400" dirty="0">
                <a:latin typeface=""/>
              </a:rPr>
              <a:t>Single user</a:t>
            </a:r>
          </a:p>
          <a:p>
            <a:pPr marL="285750" indent="-285750" algn="ctr">
              <a:buFont typeface="Arial" panose="020B0604020202020204" pitchFamily="34" charset="0"/>
              <a:buChar char="•"/>
            </a:pPr>
            <a:r>
              <a:rPr lang="en-US" sz="1400" dirty="0">
                <a:latin typeface=""/>
              </a:rPr>
              <a:t>Streaming/</a:t>
            </a:r>
            <a:br>
              <a:rPr lang="en-US" sz="1400" dirty="0">
                <a:latin typeface=""/>
              </a:rPr>
            </a:br>
            <a:r>
              <a:rPr lang="en-US" sz="1400" dirty="0">
                <a:latin typeface=""/>
              </a:rPr>
              <a:t>collaboration</a:t>
            </a:r>
          </a:p>
        </p:txBody>
      </p:sp>
      <p:sp>
        <p:nvSpPr>
          <p:cNvPr id="22" name="TextBox 21">
            <a:extLst>
              <a:ext uri="{FF2B5EF4-FFF2-40B4-BE49-F238E27FC236}">
                <a16:creationId xmlns:a16="http://schemas.microsoft.com/office/drawing/2014/main" id="{2E011EE9-07EE-C06D-4A5F-7959180495E2}"/>
              </a:ext>
            </a:extLst>
          </p:cNvPr>
          <p:cNvSpPr txBox="1"/>
          <p:nvPr/>
        </p:nvSpPr>
        <p:spPr>
          <a:xfrm>
            <a:off x="9730696" y="5264423"/>
            <a:ext cx="2353960" cy="738664"/>
          </a:xfrm>
          <a:prstGeom prst="rect">
            <a:avLst/>
          </a:prstGeom>
          <a:solidFill>
            <a:schemeClr val="accent6">
              <a:lumMod val="20000"/>
              <a:lumOff val="80000"/>
            </a:schemeClr>
          </a:solidFill>
          <a:ln w="12700">
            <a:solidFill>
              <a:schemeClr val="tx1"/>
            </a:solidFill>
          </a:ln>
        </p:spPr>
        <p:txBody>
          <a:bodyPr wrap="square" rtlCol="0">
            <a:spAutoFit/>
          </a:bodyPr>
          <a:lstStyle/>
          <a:p>
            <a:pPr algn="ctr"/>
            <a:r>
              <a:rPr lang="en-TW" sz="1400" dirty="0">
                <a:latin typeface=""/>
              </a:rPr>
              <a:t>Asynchornous output</a:t>
            </a:r>
          </a:p>
          <a:p>
            <a:pPr marL="285750" indent="-285750" algn="ctr">
              <a:buFont typeface="Arial" panose="020B0604020202020204" pitchFamily="34" charset="0"/>
              <a:buChar char="•"/>
            </a:pPr>
            <a:r>
              <a:rPr lang="en-TW" sz="1400" dirty="0">
                <a:latin typeface=""/>
              </a:rPr>
              <a:t>Video</a:t>
            </a:r>
          </a:p>
          <a:p>
            <a:pPr marL="285750" indent="-285750" algn="ctr">
              <a:buFont typeface="Arial" panose="020B0604020202020204" pitchFamily="34" charset="0"/>
              <a:buChar char="•"/>
            </a:pPr>
            <a:r>
              <a:rPr lang="en-TW" sz="1400" dirty="0">
                <a:latin typeface=""/>
              </a:rPr>
              <a:t>Documentation</a:t>
            </a:r>
          </a:p>
        </p:txBody>
      </p:sp>
      <p:cxnSp>
        <p:nvCxnSpPr>
          <p:cNvPr id="24" name="Straight Arrow Connector 23">
            <a:extLst>
              <a:ext uri="{FF2B5EF4-FFF2-40B4-BE49-F238E27FC236}">
                <a16:creationId xmlns:a16="http://schemas.microsoft.com/office/drawing/2014/main" id="{676136C1-CA26-22B5-54AA-D56E9B27AF7A}"/>
              </a:ext>
            </a:extLst>
          </p:cNvPr>
          <p:cNvCxnSpPr>
            <a:cxnSpLocks/>
            <a:stCxn id="4" idx="3"/>
            <a:endCxn id="8" idx="1"/>
          </p:cNvCxnSpPr>
          <p:nvPr/>
        </p:nvCxnSpPr>
        <p:spPr>
          <a:xfrm>
            <a:off x="1872932" y="2295975"/>
            <a:ext cx="476824" cy="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71F43011-CFD2-AAAF-BD62-8753036D4299}"/>
              </a:ext>
            </a:extLst>
          </p:cNvPr>
          <p:cNvCxnSpPr>
            <a:cxnSpLocks/>
            <a:stCxn id="5" idx="3"/>
            <a:endCxn id="11" idx="1"/>
          </p:cNvCxnSpPr>
          <p:nvPr/>
        </p:nvCxnSpPr>
        <p:spPr>
          <a:xfrm>
            <a:off x="4221766" y="2292395"/>
            <a:ext cx="720937"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59B98019-CFB4-291E-1F16-73EA556FFC77}"/>
              </a:ext>
            </a:extLst>
          </p:cNvPr>
          <p:cNvCxnSpPr>
            <a:cxnSpLocks/>
            <a:stCxn id="11" idx="3"/>
            <a:endCxn id="12" idx="1"/>
          </p:cNvCxnSpPr>
          <p:nvPr/>
        </p:nvCxnSpPr>
        <p:spPr>
          <a:xfrm flipV="1">
            <a:off x="6722075" y="2288384"/>
            <a:ext cx="283342" cy="401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334BECCC-5963-1B29-5F4D-82CF869831D7}"/>
              </a:ext>
            </a:extLst>
          </p:cNvPr>
          <p:cNvCxnSpPr>
            <a:cxnSpLocks/>
            <a:stCxn id="12" idx="3"/>
            <a:endCxn id="2" idx="1"/>
          </p:cNvCxnSpPr>
          <p:nvPr/>
        </p:nvCxnSpPr>
        <p:spPr>
          <a:xfrm>
            <a:off x="9068995" y="2288384"/>
            <a:ext cx="894135" cy="643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2" name="Elbow Connector 41">
            <a:extLst>
              <a:ext uri="{FF2B5EF4-FFF2-40B4-BE49-F238E27FC236}">
                <a16:creationId xmlns:a16="http://schemas.microsoft.com/office/drawing/2014/main" id="{E7430D5A-48F8-966B-B9CB-BD545FC104D7}"/>
              </a:ext>
            </a:extLst>
          </p:cNvPr>
          <p:cNvCxnSpPr>
            <a:cxnSpLocks/>
            <a:stCxn id="9" idx="3"/>
            <a:endCxn id="15" idx="0"/>
          </p:cNvCxnSpPr>
          <p:nvPr/>
        </p:nvCxnSpPr>
        <p:spPr>
          <a:xfrm>
            <a:off x="6722075" y="3212740"/>
            <a:ext cx="409750" cy="766813"/>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937E11B0-7DF2-CB16-A705-CD6E8ABEFBC6}"/>
              </a:ext>
            </a:extLst>
          </p:cNvPr>
          <p:cNvCxnSpPr>
            <a:cxnSpLocks/>
            <a:stCxn id="2" idx="2"/>
            <a:endCxn id="15" idx="0"/>
          </p:cNvCxnSpPr>
          <p:nvPr/>
        </p:nvCxnSpPr>
        <p:spPr>
          <a:xfrm rot="5400000">
            <a:off x="8226896" y="1353632"/>
            <a:ext cx="1530851" cy="3720991"/>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6066BAE4-8A2E-4DB5-1B1A-F5465287512C}"/>
              </a:ext>
            </a:extLst>
          </p:cNvPr>
          <p:cNvSpPr txBox="1"/>
          <p:nvPr/>
        </p:nvSpPr>
        <p:spPr>
          <a:xfrm>
            <a:off x="9320947" y="106691"/>
            <a:ext cx="2710678" cy="954107"/>
          </a:xfrm>
          <a:prstGeom prst="rect">
            <a:avLst/>
          </a:prstGeom>
          <a:noFill/>
        </p:spPr>
        <p:txBody>
          <a:bodyPr wrap="none" rtlCol="0">
            <a:spAutoFit/>
          </a:bodyPr>
          <a:lstStyle/>
          <a:p>
            <a:r>
              <a:rPr lang="en-TW" sz="1400" dirty="0">
                <a:latin typeface=""/>
              </a:rPr>
              <a:t>Algorithm</a:t>
            </a:r>
          </a:p>
          <a:p>
            <a:r>
              <a:rPr lang="en-TW" sz="1400" dirty="0">
                <a:latin typeface=""/>
              </a:rPr>
              <a:t>- Triangle topology optimization </a:t>
            </a:r>
          </a:p>
          <a:p>
            <a:r>
              <a:rPr lang="en-TW" sz="1400" dirty="0">
                <a:latin typeface=""/>
              </a:rPr>
              <a:t>- Polygonal reduction</a:t>
            </a:r>
          </a:p>
          <a:p>
            <a:r>
              <a:rPr lang="en-TW" sz="1400" dirty="0">
                <a:latin typeface=""/>
              </a:rPr>
              <a:t>- Auto UV mapping</a:t>
            </a:r>
          </a:p>
        </p:txBody>
      </p:sp>
      <p:sp>
        <p:nvSpPr>
          <p:cNvPr id="72" name="TextBox 71">
            <a:extLst>
              <a:ext uri="{FF2B5EF4-FFF2-40B4-BE49-F238E27FC236}">
                <a16:creationId xmlns:a16="http://schemas.microsoft.com/office/drawing/2014/main" id="{35B11CB8-B2A0-CF5D-9D71-ED9B86156B95}"/>
              </a:ext>
            </a:extLst>
          </p:cNvPr>
          <p:cNvSpPr txBox="1"/>
          <p:nvPr/>
        </p:nvSpPr>
        <p:spPr>
          <a:xfrm>
            <a:off x="6096000" y="5030090"/>
            <a:ext cx="2063578" cy="307777"/>
          </a:xfrm>
          <a:prstGeom prst="rect">
            <a:avLst/>
          </a:prstGeom>
          <a:noFill/>
          <a:ln w="12700">
            <a:solidFill>
              <a:schemeClr val="tx1"/>
            </a:solidFill>
          </a:ln>
        </p:spPr>
        <p:txBody>
          <a:bodyPr wrap="square" rtlCol="0">
            <a:spAutoFit/>
          </a:bodyPr>
          <a:lstStyle/>
          <a:p>
            <a:pPr algn="ctr"/>
            <a:r>
              <a:rPr lang="en-TW" sz="1400" dirty="0">
                <a:latin typeface=""/>
              </a:rPr>
              <a:t>2D Image Viewer</a:t>
            </a:r>
          </a:p>
        </p:txBody>
      </p:sp>
      <p:sp>
        <p:nvSpPr>
          <p:cNvPr id="81" name="TextBox 80">
            <a:extLst>
              <a:ext uri="{FF2B5EF4-FFF2-40B4-BE49-F238E27FC236}">
                <a16:creationId xmlns:a16="http://schemas.microsoft.com/office/drawing/2014/main" id="{8EA79821-2B1A-2BA8-DDEA-C3936E4EB7B7}"/>
              </a:ext>
            </a:extLst>
          </p:cNvPr>
          <p:cNvSpPr txBox="1"/>
          <p:nvPr/>
        </p:nvSpPr>
        <p:spPr>
          <a:xfrm>
            <a:off x="705572" y="5217315"/>
            <a:ext cx="3417339" cy="523220"/>
          </a:xfrm>
          <a:prstGeom prst="rect">
            <a:avLst/>
          </a:prstGeom>
          <a:solidFill>
            <a:schemeClr val="accent3">
              <a:lumMod val="20000"/>
              <a:lumOff val="80000"/>
            </a:schemeClr>
          </a:solidFill>
          <a:ln w="12700">
            <a:solidFill>
              <a:schemeClr val="tx1"/>
            </a:solidFill>
          </a:ln>
        </p:spPr>
        <p:txBody>
          <a:bodyPr wrap="square" rtlCol="0">
            <a:spAutoFit/>
          </a:bodyPr>
          <a:lstStyle/>
          <a:p>
            <a:pPr algn="ctr"/>
            <a:r>
              <a:rPr lang="en-TW" sz="1400" dirty="0">
                <a:latin typeface=""/>
              </a:rPr>
              <a:t>C</a:t>
            </a:r>
            <a:r>
              <a:rPr lang="en-US" sz="1400" dirty="0">
                <a:latin typeface=""/>
              </a:rPr>
              <a:t>o</a:t>
            </a:r>
            <a:r>
              <a:rPr lang="en-TW" sz="1400" dirty="0">
                <a:latin typeface=""/>
              </a:rPr>
              <a:t>nventional (PC) device</a:t>
            </a:r>
          </a:p>
          <a:p>
            <a:pPr marL="285750" indent="-285750" algn="ctr">
              <a:buFont typeface="Arial" panose="020B0604020202020204" pitchFamily="34" charset="0"/>
              <a:buChar char="•"/>
            </a:pPr>
            <a:r>
              <a:rPr lang="en-TW" sz="1400" dirty="0">
                <a:latin typeface=""/>
              </a:rPr>
              <a:t>Mouse, keyboard, touch screen</a:t>
            </a:r>
          </a:p>
        </p:txBody>
      </p:sp>
      <p:sp>
        <p:nvSpPr>
          <p:cNvPr id="2" name="TextBox 1">
            <a:extLst>
              <a:ext uri="{FF2B5EF4-FFF2-40B4-BE49-F238E27FC236}">
                <a16:creationId xmlns:a16="http://schemas.microsoft.com/office/drawing/2014/main" id="{6CA1308E-6050-4F1C-F60E-69DC459D12E7}"/>
              </a:ext>
            </a:extLst>
          </p:cNvPr>
          <p:cNvSpPr txBox="1"/>
          <p:nvPr/>
        </p:nvSpPr>
        <p:spPr>
          <a:xfrm>
            <a:off x="9963130" y="2140925"/>
            <a:ext cx="1779372" cy="307777"/>
          </a:xfrm>
          <a:prstGeom prst="rect">
            <a:avLst/>
          </a:prstGeom>
          <a:noFill/>
          <a:ln w="12700">
            <a:solidFill>
              <a:schemeClr val="tx1"/>
            </a:solidFill>
          </a:ln>
        </p:spPr>
        <p:txBody>
          <a:bodyPr wrap="square" rtlCol="0">
            <a:spAutoFit/>
          </a:bodyPr>
          <a:lstStyle/>
          <a:p>
            <a:pPr algn="ctr"/>
            <a:r>
              <a:rPr lang="en-TW" sz="1400" dirty="0">
                <a:latin typeface=""/>
              </a:rPr>
              <a:t>Optimization </a:t>
            </a:r>
          </a:p>
        </p:txBody>
      </p:sp>
      <p:cxnSp>
        <p:nvCxnSpPr>
          <p:cNvPr id="35" name="Elbow Connector 34">
            <a:extLst>
              <a:ext uri="{FF2B5EF4-FFF2-40B4-BE49-F238E27FC236}">
                <a16:creationId xmlns:a16="http://schemas.microsoft.com/office/drawing/2014/main" id="{82A491F8-5669-1FF4-36D1-9D8EF9D2AFE8}"/>
              </a:ext>
            </a:extLst>
          </p:cNvPr>
          <p:cNvCxnSpPr>
            <a:cxnSpLocks/>
            <a:stCxn id="19" idx="3"/>
            <a:endCxn id="15" idx="1"/>
          </p:cNvCxnSpPr>
          <p:nvPr/>
        </p:nvCxnSpPr>
        <p:spPr>
          <a:xfrm>
            <a:off x="4122911" y="4503716"/>
            <a:ext cx="819792" cy="48760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a:extLst>
              <a:ext uri="{FF2B5EF4-FFF2-40B4-BE49-F238E27FC236}">
                <a16:creationId xmlns:a16="http://schemas.microsoft.com/office/drawing/2014/main" id="{35C56CFC-B0F9-768E-DB9B-5B4D35457381}"/>
              </a:ext>
            </a:extLst>
          </p:cNvPr>
          <p:cNvCxnSpPr>
            <a:cxnSpLocks/>
            <a:stCxn id="81" idx="3"/>
            <a:endCxn id="15" idx="1"/>
          </p:cNvCxnSpPr>
          <p:nvPr/>
        </p:nvCxnSpPr>
        <p:spPr>
          <a:xfrm flipV="1">
            <a:off x="4122911" y="4991320"/>
            <a:ext cx="819792" cy="487605"/>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285FB347-8792-B445-8143-3AE30770B259}"/>
              </a:ext>
            </a:extLst>
          </p:cNvPr>
          <p:cNvCxnSpPr>
            <a:cxnSpLocks/>
            <a:stCxn id="15" idx="3"/>
            <a:endCxn id="20" idx="1"/>
          </p:cNvCxnSpPr>
          <p:nvPr/>
        </p:nvCxnSpPr>
        <p:spPr>
          <a:xfrm flipV="1">
            <a:off x="9320947" y="4451359"/>
            <a:ext cx="409749" cy="539961"/>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3BF1AC7E-6FFA-59A4-462F-E142B426C8FA}"/>
              </a:ext>
            </a:extLst>
          </p:cNvPr>
          <p:cNvCxnSpPr>
            <a:cxnSpLocks/>
            <a:stCxn id="15" idx="3"/>
            <a:endCxn id="22" idx="1"/>
          </p:cNvCxnSpPr>
          <p:nvPr/>
        </p:nvCxnSpPr>
        <p:spPr>
          <a:xfrm>
            <a:off x="9320947" y="4991320"/>
            <a:ext cx="409749" cy="642435"/>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F7467BED-040F-E21D-E745-751F10D4A88E}"/>
              </a:ext>
            </a:extLst>
          </p:cNvPr>
          <p:cNvCxnSpPr>
            <a:cxnSpLocks/>
            <a:stCxn id="6" idx="3"/>
            <a:endCxn id="9" idx="1"/>
          </p:cNvCxnSpPr>
          <p:nvPr/>
        </p:nvCxnSpPr>
        <p:spPr>
          <a:xfrm>
            <a:off x="4221766" y="2733362"/>
            <a:ext cx="720937" cy="479378"/>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5032CD62-35A2-522C-A191-AD4B5D805CC8}"/>
              </a:ext>
            </a:extLst>
          </p:cNvPr>
          <p:cNvSpPr txBox="1"/>
          <p:nvPr/>
        </p:nvSpPr>
        <p:spPr>
          <a:xfrm>
            <a:off x="3877911" y="3991209"/>
            <a:ext cx="1228409" cy="523220"/>
          </a:xfrm>
          <a:prstGeom prst="rect">
            <a:avLst/>
          </a:prstGeom>
          <a:noFill/>
          <a:ln w="12700">
            <a:noFill/>
          </a:ln>
        </p:spPr>
        <p:txBody>
          <a:bodyPr wrap="square" rtlCol="0">
            <a:spAutoFit/>
          </a:bodyPr>
          <a:lstStyle/>
          <a:p>
            <a:pPr algn="ctr"/>
            <a:r>
              <a:rPr lang="en-TW" sz="1400" i="1" dirty="0">
                <a:latin typeface=""/>
              </a:rPr>
              <a:t>Input Interface </a:t>
            </a:r>
          </a:p>
        </p:txBody>
      </p:sp>
    </p:spTree>
    <p:extLst>
      <p:ext uri="{BB962C8B-B14F-4D97-AF65-F5344CB8AC3E}">
        <p14:creationId xmlns:p14="http://schemas.microsoft.com/office/powerpoint/2010/main" val="3971876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C8B8C61-6C26-35F9-57DB-E711643748C6}"/>
              </a:ext>
            </a:extLst>
          </p:cNvPr>
          <p:cNvPicPr>
            <a:picLocks noChangeAspect="1"/>
          </p:cNvPicPr>
          <p:nvPr/>
        </p:nvPicPr>
        <p:blipFill>
          <a:blip r:embed="rId2"/>
          <a:stretch>
            <a:fillRect/>
          </a:stretch>
        </p:blipFill>
        <p:spPr>
          <a:xfrm>
            <a:off x="2209800" y="889000"/>
            <a:ext cx="7772400" cy="5080000"/>
          </a:xfrm>
          <a:prstGeom prst="rect">
            <a:avLst/>
          </a:prstGeom>
        </p:spPr>
      </p:pic>
    </p:spTree>
    <p:extLst>
      <p:ext uri="{BB962C8B-B14F-4D97-AF65-F5344CB8AC3E}">
        <p14:creationId xmlns:p14="http://schemas.microsoft.com/office/powerpoint/2010/main" val="2404334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20EE6F66-2256-B45F-A929-7BE5855DFA39}"/>
              </a:ext>
            </a:extLst>
          </p:cNvPr>
          <p:cNvGrpSpPr/>
          <p:nvPr/>
        </p:nvGrpSpPr>
        <p:grpSpPr>
          <a:xfrm>
            <a:off x="226658" y="754186"/>
            <a:ext cx="11738683" cy="2941514"/>
            <a:chOff x="226657" y="2147454"/>
            <a:chExt cx="11738683" cy="2941514"/>
          </a:xfrm>
        </p:grpSpPr>
        <p:sp>
          <p:nvSpPr>
            <p:cNvPr id="24" name="TextBox 23">
              <a:extLst>
                <a:ext uri="{FF2B5EF4-FFF2-40B4-BE49-F238E27FC236}">
                  <a16:creationId xmlns:a16="http://schemas.microsoft.com/office/drawing/2014/main" id="{18B1D940-BBD9-148F-9377-D03F442A7BAF}"/>
                </a:ext>
              </a:extLst>
            </p:cNvPr>
            <p:cNvSpPr txBox="1"/>
            <p:nvPr/>
          </p:nvSpPr>
          <p:spPr>
            <a:xfrm>
              <a:off x="3246096" y="4750414"/>
              <a:ext cx="2559842" cy="338554"/>
            </a:xfrm>
            <a:prstGeom prst="rect">
              <a:avLst/>
            </a:prstGeom>
            <a:noFill/>
          </p:spPr>
          <p:txBody>
            <a:bodyPr wrap="square" rtlCol="0">
              <a:spAutoFit/>
            </a:bodyPr>
            <a:lstStyle/>
            <a:p>
              <a:pPr algn="ctr"/>
              <a:r>
                <a:rPr lang="en-TW" sz="1600" b="1" dirty="0">
                  <a:latin typeface="Lato" panose="020F0502020204030203" pitchFamily="34" charset="0"/>
                  <a:ea typeface="Lato" panose="020F0502020204030203" pitchFamily="34" charset="0"/>
                  <a:cs typeface="Lato" panose="020F0502020204030203" pitchFamily="34" charset="0"/>
                </a:rPr>
                <a:t>Generate 3D models</a:t>
              </a:r>
            </a:p>
          </p:txBody>
        </p:sp>
        <p:sp>
          <p:nvSpPr>
            <p:cNvPr id="25" name="TextBox 24">
              <a:extLst>
                <a:ext uri="{FF2B5EF4-FFF2-40B4-BE49-F238E27FC236}">
                  <a16:creationId xmlns:a16="http://schemas.microsoft.com/office/drawing/2014/main" id="{B8CFDDD6-F5F8-5E58-7BD3-A22F11F328FF}"/>
                </a:ext>
              </a:extLst>
            </p:cNvPr>
            <p:cNvSpPr txBox="1"/>
            <p:nvPr/>
          </p:nvSpPr>
          <p:spPr>
            <a:xfrm>
              <a:off x="226657" y="4750414"/>
              <a:ext cx="2559842" cy="338554"/>
            </a:xfrm>
            <a:prstGeom prst="rect">
              <a:avLst/>
            </a:prstGeom>
            <a:noFill/>
          </p:spPr>
          <p:txBody>
            <a:bodyPr wrap="square" rtlCol="0">
              <a:spAutoFit/>
            </a:bodyPr>
            <a:lstStyle/>
            <a:p>
              <a:pPr algn="ctr"/>
              <a:r>
                <a:rPr lang="en-TW" sz="1600" b="1" dirty="0">
                  <a:latin typeface="Lato" panose="020F0502020204030203" pitchFamily="34" charset="0"/>
                  <a:ea typeface="Lato" panose="020F0502020204030203" pitchFamily="34" charset="0"/>
                  <a:cs typeface="Lato" panose="020F0502020204030203" pitchFamily="34" charset="0"/>
                </a:rPr>
                <a:t>Acquire</a:t>
              </a:r>
              <a:r>
                <a:rPr lang="zh-TW" altLang="en-US" sz="1600" b="1" dirty="0">
                  <a:latin typeface="Lato" panose="020F0502020204030203" pitchFamily="34" charset="0"/>
                  <a:cs typeface="Lato" panose="020F0502020204030203" pitchFamily="34" charset="0"/>
                </a:rPr>
                <a:t> </a:t>
              </a:r>
              <a:r>
                <a:rPr lang="en-TW" sz="1600" b="1" dirty="0">
                  <a:latin typeface="Lato" panose="020F0502020204030203" pitchFamily="34" charset="0"/>
                  <a:ea typeface="Lato" panose="020F0502020204030203" pitchFamily="34" charset="0"/>
                  <a:cs typeface="Lato" panose="020F0502020204030203" pitchFamily="34" charset="0"/>
                </a:rPr>
                <a:t>preoperative CT</a:t>
              </a:r>
            </a:p>
          </p:txBody>
        </p:sp>
        <p:sp>
          <p:nvSpPr>
            <p:cNvPr id="26" name="TextBox 25">
              <a:extLst>
                <a:ext uri="{FF2B5EF4-FFF2-40B4-BE49-F238E27FC236}">
                  <a16:creationId xmlns:a16="http://schemas.microsoft.com/office/drawing/2014/main" id="{379A0A3C-E6AB-3561-DD02-C8E7884B4C1D}"/>
                </a:ext>
              </a:extLst>
            </p:cNvPr>
            <p:cNvSpPr txBox="1"/>
            <p:nvPr/>
          </p:nvSpPr>
          <p:spPr>
            <a:xfrm>
              <a:off x="6265534" y="4750414"/>
              <a:ext cx="2559842" cy="338554"/>
            </a:xfrm>
            <a:prstGeom prst="rect">
              <a:avLst/>
            </a:prstGeom>
            <a:noFill/>
          </p:spPr>
          <p:txBody>
            <a:bodyPr wrap="square" rtlCol="0">
              <a:spAutoFit/>
            </a:bodyPr>
            <a:lstStyle/>
            <a:p>
              <a:pPr algn="ctr"/>
              <a:r>
                <a:rPr lang="en-TW" sz="1600" b="1" dirty="0">
                  <a:latin typeface="Lato" panose="020F0502020204030203" pitchFamily="34" charset="0"/>
                  <a:ea typeface="Lato" panose="020F0502020204030203" pitchFamily="34" charset="0"/>
                  <a:cs typeface="Lato" panose="020F0502020204030203" pitchFamily="34" charset="0"/>
                </a:rPr>
                <a:t>Load into VR software</a:t>
              </a:r>
            </a:p>
          </p:txBody>
        </p:sp>
        <p:pic>
          <p:nvPicPr>
            <p:cNvPr id="7" name="Picture 6">
              <a:extLst>
                <a:ext uri="{FF2B5EF4-FFF2-40B4-BE49-F238E27FC236}">
                  <a16:creationId xmlns:a16="http://schemas.microsoft.com/office/drawing/2014/main" id="{F0EEBC69-F52B-A750-AC4B-9A17723A26A6}"/>
                </a:ext>
              </a:extLst>
            </p:cNvPr>
            <p:cNvPicPr>
              <a:picLocks noChangeAspect="1"/>
            </p:cNvPicPr>
            <p:nvPr/>
          </p:nvPicPr>
          <p:blipFill rotWithShape="1">
            <a:blip r:embed="rId2"/>
            <a:srcRect/>
            <a:stretch/>
          </p:blipFill>
          <p:spPr>
            <a:xfrm>
              <a:off x="226657" y="2150096"/>
              <a:ext cx="2559842" cy="2559844"/>
            </a:xfrm>
            <a:prstGeom prst="rect">
              <a:avLst/>
            </a:prstGeom>
          </p:spPr>
        </p:pic>
        <p:pic>
          <p:nvPicPr>
            <p:cNvPr id="8" name="Picture 7">
              <a:extLst>
                <a:ext uri="{FF2B5EF4-FFF2-40B4-BE49-F238E27FC236}">
                  <a16:creationId xmlns:a16="http://schemas.microsoft.com/office/drawing/2014/main" id="{9518D146-0559-075A-4CCC-369E07CE7400}"/>
                </a:ext>
              </a:extLst>
            </p:cNvPr>
            <p:cNvPicPr>
              <a:picLocks noChangeAspect="1"/>
            </p:cNvPicPr>
            <p:nvPr/>
          </p:nvPicPr>
          <p:blipFill rotWithShape="1">
            <a:blip r:embed="rId3"/>
            <a:srcRect l="11856" t="12625" r="469" b="-301"/>
            <a:stretch/>
          </p:blipFill>
          <p:spPr>
            <a:xfrm>
              <a:off x="3246097" y="2150096"/>
              <a:ext cx="2559842" cy="2559844"/>
            </a:xfrm>
            <a:prstGeom prst="rect">
              <a:avLst/>
            </a:prstGeom>
          </p:spPr>
        </p:pic>
        <p:pic>
          <p:nvPicPr>
            <p:cNvPr id="13" name="Picture 12">
              <a:extLst>
                <a:ext uri="{FF2B5EF4-FFF2-40B4-BE49-F238E27FC236}">
                  <a16:creationId xmlns:a16="http://schemas.microsoft.com/office/drawing/2014/main" id="{3368E59C-9B09-66B6-0033-727D2D101235}"/>
                </a:ext>
              </a:extLst>
            </p:cNvPr>
            <p:cNvPicPr>
              <a:picLocks noChangeAspect="1"/>
            </p:cNvPicPr>
            <p:nvPr/>
          </p:nvPicPr>
          <p:blipFill rotWithShape="1">
            <a:blip r:embed="rId4"/>
            <a:srcRect l="31888" t="4912" r="36701"/>
            <a:stretch/>
          </p:blipFill>
          <p:spPr>
            <a:xfrm>
              <a:off x="6265534" y="2150096"/>
              <a:ext cx="1505195" cy="2563092"/>
            </a:xfrm>
            <a:prstGeom prst="rect">
              <a:avLst/>
            </a:prstGeom>
          </p:spPr>
        </p:pic>
        <p:pic>
          <p:nvPicPr>
            <p:cNvPr id="14" name="Picture 13">
              <a:extLst>
                <a:ext uri="{FF2B5EF4-FFF2-40B4-BE49-F238E27FC236}">
                  <a16:creationId xmlns:a16="http://schemas.microsoft.com/office/drawing/2014/main" id="{9EF5BA13-3CAB-E216-A716-22243756FCF4}"/>
                </a:ext>
              </a:extLst>
            </p:cNvPr>
            <p:cNvPicPr>
              <a:picLocks noChangeAspect="1"/>
            </p:cNvPicPr>
            <p:nvPr/>
          </p:nvPicPr>
          <p:blipFill rotWithShape="1">
            <a:blip r:embed="rId4"/>
            <a:srcRect l="77991" t="4912"/>
            <a:stretch/>
          </p:blipFill>
          <p:spPr>
            <a:xfrm>
              <a:off x="7770729" y="2150096"/>
              <a:ext cx="1054647" cy="2563092"/>
            </a:xfrm>
            <a:prstGeom prst="rect">
              <a:avLst/>
            </a:prstGeom>
          </p:spPr>
        </p:pic>
        <p:cxnSp>
          <p:nvCxnSpPr>
            <p:cNvPr id="4" name="Straight Arrow Connector 3">
              <a:extLst>
                <a:ext uri="{FF2B5EF4-FFF2-40B4-BE49-F238E27FC236}">
                  <a16:creationId xmlns:a16="http://schemas.microsoft.com/office/drawing/2014/main" id="{4A1EBCB2-A978-CD68-DBDE-FF5AE219383A}"/>
                </a:ext>
              </a:extLst>
            </p:cNvPr>
            <p:cNvCxnSpPr>
              <a:stCxn id="7" idx="3"/>
              <a:endCxn id="8" idx="1"/>
            </p:cNvCxnSpPr>
            <p:nvPr/>
          </p:nvCxnSpPr>
          <p:spPr>
            <a:xfrm>
              <a:off x="2786499" y="3430017"/>
              <a:ext cx="45959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 name="Straight Arrow Connector 4">
              <a:extLst>
                <a:ext uri="{FF2B5EF4-FFF2-40B4-BE49-F238E27FC236}">
                  <a16:creationId xmlns:a16="http://schemas.microsoft.com/office/drawing/2014/main" id="{8321E9F2-9780-DF92-F936-6C7A6D9832C5}"/>
                </a:ext>
              </a:extLst>
            </p:cNvPr>
            <p:cNvCxnSpPr>
              <a:cxnSpLocks/>
              <a:stCxn id="8" idx="3"/>
              <a:endCxn id="13" idx="1"/>
            </p:cNvCxnSpPr>
            <p:nvPr/>
          </p:nvCxnSpPr>
          <p:spPr>
            <a:xfrm>
              <a:off x="5805938" y="3430017"/>
              <a:ext cx="459596" cy="162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pic>
          <p:nvPicPr>
            <p:cNvPr id="1026" name="Picture 2">
              <a:extLst>
                <a:ext uri="{FF2B5EF4-FFF2-40B4-BE49-F238E27FC236}">
                  <a16:creationId xmlns:a16="http://schemas.microsoft.com/office/drawing/2014/main" id="{4CAA6D0C-AAFA-1AEB-3896-E21431CB991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86" r="2286"/>
            <a:stretch/>
          </p:blipFill>
          <p:spPr bwMode="auto">
            <a:xfrm>
              <a:off x="9284971" y="2152133"/>
              <a:ext cx="2557807" cy="2557807"/>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21EB773B-5A5A-DB2B-330C-BAAF6AFD98E6}"/>
                </a:ext>
              </a:extLst>
            </p:cNvPr>
            <p:cNvCxnSpPr>
              <a:cxnSpLocks/>
              <a:stCxn id="14" idx="3"/>
              <a:endCxn id="1026" idx="1"/>
            </p:cNvCxnSpPr>
            <p:nvPr/>
          </p:nvCxnSpPr>
          <p:spPr>
            <a:xfrm flipV="1">
              <a:off x="8825376" y="3431037"/>
              <a:ext cx="459595" cy="60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596406F3-160C-75A3-B011-F1F415F4EC11}"/>
                </a:ext>
              </a:extLst>
            </p:cNvPr>
            <p:cNvSpPr txBox="1"/>
            <p:nvPr/>
          </p:nvSpPr>
          <p:spPr>
            <a:xfrm>
              <a:off x="9284972" y="4750414"/>
              <a:ext cx="2680368" cy="338554"/>
            </a:xfrm>
            <a:prstGeom prst="rect">
              <a:avLst/>
            </a:prstGeom>
            <a:noFill/>
          </p:spPr>
          <p:txBody>
            <a:bodyPr wrap="square" rtlCol="0">
              <a:spAutoFit/>
            </a:bodyPr>
            <a:lstStyle/>
            <a:p>
              <a:pPr algn="ctr"/>
              <a:r>
                <a:rPr lang="en-TW" sz="1600" b="1" dirty="0">
                  <a:latin typeface="Lato" panose="020F0502020204030203" pitchFamily="34" charset="0"/>
                  <a:ea typeface="Lato" panose="020F0502020204030203" pitchFamily="34" charset="0"/>
                  <a:cs typeface="Lato" panose="020F0502020204030203" pitchFamily="34" charset="0"/>
                </a:rPr>
                <a:t>Immersive view with HMD</a:t>
              </a:r>
            </a:p>
          </p:txBody>
        </p:sp>
        <p:sp>
          <p:nvSpPr>
            <p:cNvPr id="22" name="TextBox 21">
              <a:extLst>
                <a:ext uri="{FF2B5EF4-FFF2-40B4-BE49-F238E27FC236}">
                  <a16:creationId xmlns:a16="http://schemas.microsoft.com/office/drawing/2014/main" id="{1551335A-6633-8CAF-E26C-B4244F644569}"/>
                </a:ext>
              </a:extLst>
            </p:cNvPr>
            <p:cNvSpPr txBox="1"/>
            <p:nvPr/>
          </p:nvSpPr>
          <p:spPr>
            <a:xfrm>
              <a:off x="226657" y="2150095"/>
              <a:ext cx="2559842" cy="338554"/>
            </a:xfrm>
            <a:prstGeom prst="rect">
              <a:avLst/>
            </a:prstGeom>
            <a:noFill/>
          </p:spPr>
          <p:txBody>
            <a:bodyPr wrap="square" rtlCol="0">
              <a:spAutoFit/>
            </a:bodyPr>
            <a:lstStyle/>
            <a:p>
              <a:r>
                <a:rPr lang="en-US" sz="1600" b="1" dirty="0">
                  <a:solidFill>
                    <a:schemeClr val="bg1"/>
                  </a:solidFill>
                  <a:latin typeface="Lato" panose="020F0502020204030203" pitchFamily="34" charset="0"/>
                  <a:ea typeface="Lato" panose="020F0502020204030203" pitchFamily="34" charset="0"/>
                  <a:cs typeface="Lato" panose="020F0502020204030203" pitchFamily="34" charset="0"/>
                </a:rPr>
                <a:t>A</a:t>
              </a:r>
              <a:endParaRPr lang="en-TW" sz="1600" b="1"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23" name="TextBox 22">
              <a:extLst>
                <a:ext uri="{FF2B5EF4-FFF2-40B4-BE49-F238E27FC236}">
                  <a16:creationId xmlns:a16="http://schemas.microsoft.com/office/drawing/2014/main" id="{47852ACE-95C1-F74E-1234-B6BA88209461}"/>
                </a:ext>
              </a:extLst>
            </p:cNvPr>
            <p:cNvSpPr txBox="1"/>
            <p:nvPr/>
          </p:nvSpPr>
          <p:spPr>
            <a:xfrm>
              <a:off x="3246096" y="2150095"/>
              <a:ext cx="2559842" cy="338554"/>
            </a:xfrm>
            <a:prstGeom prst="rect">
              <a:avLst/>
            </a:prstGeom>
            <a:noFill/>
          </p:spPr>
          <p:txBody>
            <a:bodyPr wrap="square" rtlCol="0">
              <a:spAutoFit/>
            </a:bodyPr>
            <a:lstStyle/>
            <a:p>
              <a:r>
                <a:rPr lang="en-US" sz="1600" b="1" dirty="0">
                  <a:solidFill>
                    <a:schemeClr val="bg1"/>
                  </a:solidFill>
                  <a:latin typeface="Lato" panose="020F0502020204030203" pitchFamily="34" charset="0"/>
                  <a:ea typeface="Lato" panose="020F0502020204030203" pitchFamily="34" charset="0"/>
                  <a:cs typeface="Lato" panose="020F0502020204030203" pitchFamily="34" charset="0"/>
                </a:rPr>
                <a:t>B</a:t>
              </a:r>
              <a:endParaRPr lang="en-TW" sz="1600" b="1"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27" name="TextBox 26">
              <a:extLst>
                <a:ext uri="{FF2B5EF4-FFF2-40B4-BE49-F238E27FC236}">
                  <a16:creationId xmlns:a16="http://schemas.microsoft.com/office/drawing/2014/main" id="{E5971A3B-B8AD-A4AB-6DF0-3936B0DAC095}"/>
                </a:ext>
              </a:extLst>
            </p:cNvPr>
            <p:cNvSpPr txBox="1"/>
            <p:nvPr/>
          </p:nvSpPr>
          <p:spPr>
            <a:xfrm>
              <a:off x="6265534" y="2147454"/>
              <a:ext cx="2559842" cy="338554"/>
            </a:xfrm>
            <a:prstGeom prst="rect">
              <a:avLst/>
            </a:prstGeom>
            <a:noFill/>
          </p:spPr>
          <p:txBody>
            <a:bodyPr wrap="square" rtlCol="0">
              <a:spAutoFit/>
            </a:bodyPr>
            <a:lstStyle/>
            <a:p>
              <a:r>
                <a:rPr lang="en-US" sz="1600" b="1" dirty="0">
                  <a:solidFill>
                    <a:schemeClr val="bg1"/>
                  </a:solidFill>
                  <a:latin typeface="Lato" panose="020F0502020204030203" pitchFamily="34" charset="0"/>
                  <a:ea typeface="Lato" panose="020F0502020204030203" pitchFamily="34" charset="0"/>
                  <a:cs typeface="Lato" panose="020F0502020204030203" pitchFamily="34" charset="0"/>
                </a:rPr>
                <a:t>C</a:t>
              </a:r>
              <a:endParaRPr lang="en-TW" sz="1600" b="1"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28" name="TextBox 27">
              <a:extLst>
                <a:ext uri="{FF2B5EF4-FFF2-40B4-BE49-F238E27FC236}">
                  <a16:creationId xmlns:a16="http://schemas.microsoft.com/office/drawing/2014/main" id="{6A080BBC-4BB9-A08C-FD27-F6D607FAA027}"/>
                </a:ext>
              </a:extLst>
            </p:cNvPr>
            <p:cNvSpPr txBox="1"/>
            <p:nvPr/>
          </p:nvSpPr>
          <p:spPr>
            <a:xfrm>
              <a:off x="9284971" y="2147454"/>
              <a:ext cx="2559842" cy="338554"/>
            </a:xfrm>
            <a:prstGeom prst="rect">
              <a:avLst/>
            </a:prstGeom>
            <a:noFill/>
          </p:spPr>
          <p:txBody>
            <a:bodyPr wrap="square" rtlCol="0">
              <a:spAutoFit/>
            </a:bodyPr>
            <a:lstStyle/>
            <a:p>
              <a:r>
                <a:rPr lang="en-US" sz="1600" b="1" dirty="0">
                  <a:solidFill>
                    <a:schemeClr val="bg1"/>
                  </a:solidFill>
                  <a:latin typeface="Lato" panose="020F0502020204030203" pitchFamily="34" charset="0"/>
                  <a:ea typeface="Lato" panose="020F0502020204030203" pitchFamily="34" charset="0"/>
                  <a:cs typeface="Lato" panose="020F0502020204030203" pitchFamily="34" charset="0"/>
                </a:rPr>
                <a:t>D</a:t>
              </a:r>
              <a:endParaRPr lang="en-TW" sz="1600" b="1"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grpSp>
      <p:sp>
        <p:nvSpPr>
          <p:cNvPr id="32" name="TextBox 31">
            <a:extLst>
              <a:ext uri="{FF2B5EF4-FFF2-40B4-BE49-F238E27FC236}">
                <a16:creationId xmlns:a16="http://schemas.microsoft.com/office/drawing/2014/main" id="{A9BA0612-D1B4-1950-DD0A-619B59699B81}"/>
              </a:ext>
            </a:extLst>
          </p:cNvPr>
          <p:cNvSpPr txBox="1"/>
          <p:nvPr/>
        </p:nvSpPr>
        <p:spPr>
          <a:xfrm>
            <a:off x="1266595" y="3936439"/>
            <a:ext cx="9013874" cy="2031325"/>
          </a:xfrm>
          <a:prstGeom prst="rect">
            <a:avLst/>
          </a:prstGeom>
          <a:noFill/>
        </p:spPr>
        <p:txBody>
          <a:bodyPr wrap="square" rtlCol="0">
            <a:spAutoFit/>
          </a:bodyPr>
          <a:lstStyle/>
          <a:p>
            <a:r>
              <a:rPr lang="en-TW" dirty="0"/>
              <a:t>Figure ??. </a:t>
            </a:r>
            <a:r>
              <a:rPr lang="en-US" dirty="0"/>
              <a:t>Schematic representation of our workflow to generate patient-specific preoperative 3D-VR models. A. Acquire preoperative computer tomography (CT) image in Digital imaging and communication in medicine (DICOM) format. B. Import the anonymized CT images into Synapse 3D workstation (Fujifilm, Tokyo, Japan) for segmentation and generation of 3D models in standard tessellation language (STL) file format. C. Load the models into our VR surgical planning platform developed with Unity (Unity Technologies, San Francisco, CA). D. Evaluation of patient-specific anatomy by the surgeon with head mounted device (HMD).</a:t>
            </a:r>
            <a:endParaRPr lang="en-TW" dirty="0"/>
          </a:p>
        </p:txBody>
      </p:sp>
    </p:spTree>
    <p:extLst>
      <p:ext uri="{BB962C8B-B14F-4D97-AF65-F5344CB8AC3E}">
        <p14:creationId xmlns:p14="http://schemas.microsoft.com/office/powerpoint/2010/main" val="2355141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89E55A5-C88E-8CB4-C1F7-D32D58519D34}"/>
              </a:ext>
            </a:extLst>
          </p:cNvPr>
          <p:cNvPicPr>
            <a:picLocks noChangeAspect="1"/>
          </p:cNvPicPr>
          <p:nvPr/>
        </p:nvPicPr>
        <p:blipFill rotWithShape="1">
          <a:blip r:embed="rId2"/>
          <a:srcRect l="60163"/>
          <a:stretch/>
        </p:blipFill>
        <p:spPr>
          <a:xfrm flipH="1">
            <a:off x="2987744" y="3203874"/>
            <a:ext cx="1309563" cy="2517922"/>
          </a:xfrm>
          <a:prstGeom prst="rect">
            <a:avLst/>
          </a:prstGeom>
        </p:spPr>
      </p:pic>
      <p:pic>
        <p:nvPicPr>
          <p:cNvPr id="11" name="Picture 10">
            <a:extLst>
              <a:ext uri="{FF2B5EF4-FFF2-40B4-BE49-F238E27FC236}">
                <a16:creationId xmlns:a16="http://schemas.microsoft.com/office/drawing/2014/main" id="{E251CC74-A7CD-2766-A7C0-8899E45CD65F}"/>
              </a:ext>
            </a:extLst>
          </p:cNvPr>
          <p:cNvPicPr>
            <a:picLocks noChangeAspect="1"/>
          </p:cNvPicPr>
          <p:nvPr/>
        </p:nvPicPr>
        <p:blipFill>
          <a:blip r:embed="rId3"/>
          <a:stretch>
            <a:fillRect/>
          </a:stretch>
        </p:blipFill>
        <p:spPr>
          <a:xfrm>
            <a:off x="4297307" y="1545696"/>
            <a:ext cx="7424180" cy="4176101"/>
          </a:xfrm>
          <a:prstGeom prst="rect">
            <a:avLst/>
          </a:prstGeom>
        </p:spPr>
      </p:pic>
      <p:pic>
        <p:nvPicPr>
          <p:cNvPr id="7" name="Picture 6">
            <a:extLst>
              <a:ext uri="{FF2B5EF4-FFF2-40B4-BE49-F238E27FC236}">
                <a16:creationId xmlns:a16="http://schemas.microsoft.com/office/drawing/2014/main" id="{F0EEBC69-F52B-A750-AC4B-9A17723A26A6}"/>
              </a:ext>
            </a:extLst>
          </p:cNvPr>
          <p:cNvPicPr>
            <a:picLocks noChangeAspect="1"/>
          </p:cNvPicPr>
          <p:nvPr/>
        </p:nvPicPr>
        <p:blipFill rotWithShape="1">
          <a:blip r:embed="rId4"/>
          <a:srcRect/>
          <a:stretch/>
        </p:blipFill>
        <p:spPr>
          <a:xfrm>
            <a:off x="603142" y="42734"/>
            <a:ext cx="2027712" cy="2027713"/>
          </a:xfrm>
          <a:prstGeom prst="rect">
            <a:avLst/>
          </a:prstGeom>
        </p:spPr>
      </p:pic>
      <p:pic>
        <p:nvPicPr>
          <p:cNvPr id="8" name="Picture 7">
            <a:extLst>
              <a:ext uri="{FF2B5EF4-FFF2-40B4-BE49-F238E27FC236}">
                <a16:creationId xmlns:a16="http://schemas.microsoft.com/office/drawing/2014/main" id="{9518D146-0559-075A-4CCC-369E07CE7400}"/>
              </a:ext>
            </a:extLst>
          </p:cNvPr>
          <p:cNvPicPr>
            <a:picLocks noChangeAspect="1"/>
          </p:cNvPicPr>
          <p:nvPr/>
        </p:nvPicPr>
        <p:blipFill rotWithShape="1">
          <a:blip r:embed="rId5"/>
          <a:srcRect l="11856" t="12625" r="469" b="-301"/>
          <a:stretch/>
        </p:blipFill>
        <p:spPr>
          <a:xfrm>
            <a:off x="603142" y="2618602"/>
            <a:ext cx="2027712" cy="2027713"/>
          </a:xfrm>
          <a:prstGeom prst="rect">
            <a:avLst/>
          </a:prstGeom>
        </p:spPr>
      </p:pic>
      <p:pic>
        <p:nvPicPr>
          <p:cNvPr id="13" name="Picture 12">
            <a:extLst>
              <a:ext uri="{FF2B5EF4-FFF2-40B4-BE49-F238E27FC236}">
                <a16:creationId xmlns:a16="http://schemas.microsoft.com/office/drawing/2014/main" id="{3368E59C-9B09-66B6-0033-727D2D101235}"/>
              </a:ext>
            </a:extLst>
          </p:cNvPr>
          <p:cNvPicPr>
            <a:picLocks noChangeAspect="1"/>
          </p:cNvPicPr>
          <p:nvPr/>
        </p:nvPicPr>
        <p:blipFill rotWithShape="1">
          <a:blip r:embed="rId6"/>
          <a:srcRect l="31888" t="4912" r="36701"/>
          <a:stretch/>
        </p:blipFill>
        <p:spPr>
          <a:xfrm>
            <a:off x="603142" y="4827714"/>
            <a:ext cx="1192301" cy="2030286"/>
          </a:xfrm>
          <a:prstGeom prst="rect">
            <a:avLst/>
          </a:prstGeom>
        </p:spPr>
      </p:pic>
      <p:pic>
        <p:nvPicPr>
          <p:cNvPr id="14" name="Picture 13">
            <a:extLst>
              <a:ext uri="{FF2B5EF4-FFF2-40B4-BE49-F238E27FC236}">
                <a16:creationId xmlns:a16="http://schemas.microsoft.com/office/drawing/2014/main" id="{9EF5BA13-3CAB-E216-A716-22243756FCF4}"/>
              </a:ext>
            </a:extLst>
          </p:cNvPr>
          <p:cNvPicPr>
            <a:picLocks noChangeAspect="1"/>
          </p:cNvPicPr>
          <p:nvPr/>
        </p:nvPicPr>
        <p:blipFill rotWithShape="1">
          <a:blip r:embed="rId6"/>
          <a:srcRect l="77991" t="4912"/>
          <a:stretch/>
        </p:blipFill>
        <p:spPr>
          <a:xfrm>
            <a:off x="1795443" y="4827714"/>
            <a:ext cx="835411" cy="2030286"/>
          </a:xfrm>
          <a:prstGeom prst="rect">
            <a:avLst/>
          </a:prstGeom>
        </p:spPr>
      </p:pic>
      <p:cxnSp>
        <p:nvCxnSpPr>
          <p:cNvPr id="5" name="Straight Arrow Connector 4">
            <a:extLst>
              <a:ext uri="{FF2B5EF4-FFF2-40B4-BE49-F238E27FC236}">
                <a16:creationId xmlns:a16="http://schemas.microsoft.com/office/drawing/2014/main" id="{8321E9F2-9780-DF92-F936-6C7A6D9832C5}"/>
              </a:ext>
            </a:extLst>
          </p:cNvPr>
          <p:cNvCxnSpPr>
            <a:cxnSpLocks/>
          </p:cNvCxnSpPr>
          <p:nvPr/>
        </p:nvCxnSpPr>
        <p:spPr>
          <a:xfrm>
            <a:off x="1591977" y="4627112"/>
            <a:ext cx="0" cy="20060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471B2EB2-1939-12D3-6305-AA86EB7528FF}"/>
              </a:ext>
            </a:extLst>
          </p:cNvPr>
          <p:cNvCxnSpPr>
            <a:cxnSpLocks/>
            <a:stCxn id="7" idx="2"/>
            <a:endCxn id="35" idx="0"/>
          </p:cNvCxnSpPr>
          <p:nvPr/>
        </p:nvCxnSpPr>
        <p:spPr>
          <a:xfrm flipH="1">
            <a:off x="1616997" y="2070447"/>
            <a:ext cx="1" cy="18466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9" name="Elbow Connector 28">
            <a:extLst>
              <a:ext uri="{FF2B5EF4-FFF2-40B4-BE49-F238E27FC236}">
                <a16:creationId xmlns:a16="http://schemas.microsoft.com/office/drawing/2014/main" id="{51FCBE9F-0964-7B9A-0DAD-F598071B5312}"/>
              </a:ext>
            </a:extLst>
          </p:cNvPr>
          <p:cNvCxnSpPr>
            <a:cxnSpLocks/>
            <a:stCxn id="14" idx="3"/>
            <a:endCxn id="27" idx="3"/>
          </p:cNvCxnSpPr>
          <p:nvPr/>
        </p:nvCxnSpPr>
        <p:spPr>
          <a:xfrm flipV="1">
            <a:off x="2630854" y="4462835"/>
            <a:ext cx="356890" cy="1380022"/>
          </a:xfrm>
          <a:prstGeom prst="bentConnector3">
            <a:avLst>
              <a:gd name="adj1" fmla="val 50000"/>
            </a:avLst>
          </a:prstGeom>
          <a:ln w="19050">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B8CFDDD6-F5F8-5E58-7BD3-A22F11F328FF}"/>
              </a:ext>
            </a:extLst>
          </p:cNvPr>
          <p:cNvSpPr txBox="1"/>
          <p:nvPr/>
        </p:nvSpPr>
        <p:spPr>
          <a:xfrm>
            <a:off x="603141" y="36894"/>
            <a:ext cx="2027712" cy="369332"/>
          </a:xfrm>
          <a:prstGeom prst="rect">
            <a:avLst/>
          </a:prstGeom>
          <a:noFill/>
        </p:spPr>
        <p:txBody>
          <a:bodyPr wrap="square" rtlCol="0">
            <a:spAutoFit/>
          </a:bodyPr>
          <a:lstStyle/>
          <a:p>
            <a:pPr algn="ctr"/>
            <a:r>
              <a:rPr lang="en-TW" b="1" dirty="0">
                <a:solidFill>
                  <a:schemeClr val="bg1"/>
                </a:solidFill>
                <a:latin typeface="Lato" panose="020F0502020204030203" pitchFamily="34" charset="0"/>
                <a:ea typeface="Lato" panose="020F0502020204030203" pitchFamily="34" charset="0"/>
                <a:cs typeface="Lato" panose="020F0502020204030203" pitchFamily="34" charset="0"/>
              </a:rPr>
              <a:t> Preoperative CT</a:t>
            </a:r>
          </a:p>
        </p:txBody>
      </p:sp>
      <p:sp>
        <p:nvSpPr>
          <p:cNvPr id="35" name="TextBox 34">
            <a:extLst>
              <a:ext uri="{FF2B5EF4-FFF2-40B4-BE49-F238E27FC236}">
                <a16:creationId xmlns:a16="http://schemas.microsoft.com/office/drawing/2014/main" id="{B34D1A8B-6A64-7B1F-AEFD-0CFCE2329451}"/>
              </a:ext>
            </a:extLst>
          </p:cNvPr>
          <p:cNvSpPr txBox="1"/>
          <p:nvPr/>
        </p:nvSpPr>
        <p:spPr>
          <a:xfrm>
            <a:off x="603141" y="2255112"/>
            <a:ext cx="2027712" cy="369332"/>
          </a:xfrm>
          <a:prstGeom prst="rect">
            <a:avLst/>
          </a:prstGeom>
          <a:noFill/>
        </p:spPr>
        <p:txBody>
          <a:bodyPr wrap="square" rtlCol="0">
            <a:spAutoFit/>
          </a:bodyPr>
          <a:lstStyle/>
          <a:p>
            <a:pPr algn="ctr"/>
            <a:r>
              <a:rPr lang="en-TW" b="1" dirty="0">
                <a:latin typeface="Lato" panose="020F0502020204030203" pitchFamily="34" charset="0"/>
                <a:ea typeface="Lato" panose="020F0502020204030203" pitchFamily="34" charset="0"/>
                <a:cs typeface="Lato" panose="020F0502020204030203" pitchFamily="34" charset="0"/>
              </a:rPr>
              <a:t>3D models</a:t>
            </a:r>
          </a:p>
        </p:txBody>
      </p:sp>
      <p:sp>
        <p:nvSpPr>
          <p:cNvPr id="39" name="TextBox 38">
            <a:extLst>
              <a:ext uri="{FF2B5EF4-FFF2-40B4-BE49-F238E27FC236}">
                <a16:creationId xmlns:a16="http://schemas.microsoft.com/office/drawing/2014/main" id="{D049B077-D188-4045-FE88-E2CEA5D9198A}"/>
              </a:ext>
            </a:extLst>
          </p:cNvPr>
          <p:cNvSpPr txBox="1"/>
          <p:nvPr/>
        </p:nvSpPr>
        <p:spPr>
          <a:xfrm>
            <a:off x="5820316" y="1176363"/>
            <a:ext cx="4378161" cy="369332"/>
          </a:xfrm>
          <a:prstGeom prst="rect">
            <a:avLst/>
          </a:prstGeom>
          <a:noFill/>
        </p:spPr>
        <p:txBody>
          <a:bodyPr wrap="square" rtlCol="0">
            <a:spAutoFit/>
          </a:bodyPr>
          <a:lstStyle/>
          <a:p>
            <a:pPr algn="ctr"/>
            <a:r>
              <a:rPr lang="en-TW" b="1" dirty="0">
                <a:latin typeface="Lato" panose="020F0502020204030203" pitchFamily="34" charset="0"/>
                <a:ea typeface="Lato" panose="020F0502020204030203" pitchFamily="34" charset="0"/>
                <a:cs typeface="Lato" panose="020F0502020204030203" pitchFamily="34" charset="0"/>
              </a:rPr>
              <a:t>Immersive VR surgical planning</a:t>
            </a:r>
          </a:p>
        </p:txBody>
      </p:sp>
    </p:spTree>
    <p:extLst>
      <p:ext uri="{BB962C8B-B14F-4D97-AF65-F5344CB8AC3E}">
        <p14:creationId xmlns:p14="http://schemas.microsoft.com/office/powerpoint/2010/main" val="3843413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BC46C5F-6C1B-B0C4-3B04-307EC3F8E6B7}"/>
              </a:ext>
            </a:extLst>
          </p:cNvPr>
          <p:cNvGrpSpPr/>
          <p:nvPr/>
        </p:nvGrpSpPr>
        <p:grpSpPr>
          <a:xfrm>
            <a:off x="2352194" y="716504"/>
            <a:ext cx="6823950" cy="6006421"/>
            <a:chOff x="2352194" y="127568"/>
            <a:chExt cx="7501573" cy="6602863"/>
          </a:xfrm>
        </p:grpSpPr>
        <p:grpSp>
          <p:nvGrpSpPr>
            <p:cNvPr id="19" name="Group 18">
              <a:extLst>
                <a:ext uri="{FF2B5EF4-FFF2-40B4-BE49-F238E27FC236}">
                  <a16:creationId xmlns:a16="http://schemas.microsoft.com/office/drawing/2014/main" id="{F35E98B3-C243-B2B8-E515-BA680084E158}"/>
                </a:ext>
              </a:extLst>
            </p:cNvPr>
            <p:cNvGrpSpPr/>
            <p:nvPr/>
          </p:nvGrpSpPr>
          <p:grpSpPr>
            <a:xfrm>
              <a:off x="2352194" y="127568"/>
              <a:ext cx="7487612" cy="6602863"/>
              <a:chOff x="2352194" y="127568"/>
              <a:chExt cx="7487612" cy="6602863"/>
            </a:xfrm>
          </p:grpSpPr>
          <p:pic>
            <p:nvPicPr>
              <p:cNvPr id="11" name="Picture 10">
                <a:extLst>
                  <a:ext uri="{FF2B5EF4-FFF2-40B4-BE49-F238E27FC236}">
                    <a16:creationId xmlns:a16="http://schemas.microsoft.com/office/drawing/2014/main" id="{E251CC74-A7CD-2766-A7C0-8899E45CD65F}"/>
                  </a:ext>
                </a:extLst>
              </p:cNvPr>
              <p:cNvPicPr>
                <a:picLocks noChangeAspect="1"/>
              </p:cNvPicPr>
              <p:nvPr/>
            </p:nvPicPr>
            <p:blipFill>
              <a:blip r:embed="rId2"/>
              <a:stretch>
                <a:fillRect/>
              </a:stretch>
            </p:blipFill>
            <p:spPr>
              <a:xfrm>
                <a:off x="2352194" y="2518650"/>
                <a:ext cx="7487612" cy="4211781"/>
              </a:xfrm>
              <a:prstGeom prst="rect">
                <a:avLst/>
              </a:prstGeom>
            </p:spPr>
          </p:pic>
          <p:pic>
            <p:nvPicPr>
              <p:cNvPr id="7" name="Picture 6">
                <a:extLst>
                  <a:ext uri="{FF2B5EF4-FFF2-40B4-BE49-F238E27FC236}">
                    <a16:creationId xmlns:a16="http://schemas.microsoft.com/office/drawing/2014/main" id="{F0EEBC69-F52B-A750-AC4B-9A17723A26A6}"/>
                  </a:ext>
                </a:extLst>
              </p:cNvPr>
              <p:cNvPicPr>
                <a:picLocks noChangeAspect="1"/>
              </p:cNvPicPr>
              <p:nvPr/>
            </p:nvPicPr>
            <p:blipFill rotWithShape="1">
              <a:blip r:embed="rId3"/>
              <a:srcRect/>
              <a:stretch/>
            </p:blipFill>
            <p:spPr>
              <a:xfrm>
                <a:off x="2352194" y="127568"/>
                <a:ext cx="2229065" cy="2229066"/>
              </a:xfrm>
              <a:prstGeom prst="rect">
                <a:avLst/>
              </a:prstGeom>
            </p:spPr>
          </p:pic>
          <p:pic>
            <p:nvPicPr>
              <p:cNvPr id="8" name="Picture 7">
                <a:extLst>
                  <a:ext uri="{FF2B5EF4-FFF2-40B4-BE49-F238E27FC236}">
                    <a16:creationId xmlns:a16="http://schemas.microsoft.com/office/drawing/2014/main" id="{9518D146-0559-075A-4CCC-369E07CE7400}"/>
                  </a:ext>
                </a:extLst>
              </p:cNvPr>
              <p:cNvPicPr>
                <a:picLocks noChangeAspect="1"/>
              </p:cNvPicPr>
              <p:nvPr/>
            </p:nvPicPr>
            <p:blipFill rotWithShape="1">
              <a:blip r:embed="rId4"/>
              <a:srcRect l="11856" t="12625" r="469" b="-301"/>
              <a:stretch/>
            </p:blipFill>
            <p:spPr>
              <a:xfrm>
                <a:off x="4981468" y="127568"/>
                <a:ext cx="2229065" cy="2229066"/>
              </a:xfrm>
              <a:prstGeom prst="rect">
                <a:avLst/>
              </a:prstGeom>
            </p:spPr>
          </p:pic>
          <p:pic>
            <p:nvPicPr>
              <p:cNvPr id="13" name="Picture 12">
                <a:extLst>
                  <a:ext uri="{FF2B5EF4-FFF2-40B4-BE49-F238E27FC236}">
                    <a16:creationId xmlns:a16="http://schemas.microsoft.com/office/drawing/2014/main" id="{3368E59C-9B09-66B6-0033-727D2D101235}"/>
                  </a:ext>
                </a:extLst>
              </p:cNvPr>
              <p:cNvPicPr>
                <a:picLocks noChangeAspect="1"/>
              </p:cNvPicPr>
              <p:nvPr/>
            </p:nvPicPr>
            <p:blipFill rotWithShape="1">
              <a:blip r:embed="rId5"/>
              <a:srcRect l="31888" t="4912" r="36701"/>
              <a:stretch/>
            </p:blipFill>
            <p:spPr>
              <a:xfrm>
                <a:off x="7610741" y="127568"/>
                <a:ext cx="1310697" cy="2231895"/>
              </a:xfrm>
              <a:prstGeom prst="rect">
                <a:avLst/>
              </a:prstGeom>
            </p:spPr>
          </p:pic>
          <p:pic>
            <p:nvPicPr>
              <p:cNvPr id="14" name="Picture 13">
                <a:extLst>
                  <a:ext uri="{FF2B5EF4-FFF2-40B4-BE49-F238E27FC236}">
                    <a16:creationId xmlns:a16="http://schemas.microsoft.com/office/drawing/2014/main" id="{9EF5BA13-3CAB-E216-A716-22243756FCF4}"/>
                  </a:ext>
                </a:extLst>
              </p:cNvPr>
              <p:cNvPicPr>
                <a:picLocks noChangeAspect="1"/>
              </p:cNvPicPr>
              <p:nvPr/>
            </p:nvPicPr>
            <p:blipFill rotWithShape="1">
              <a:blip r:embed="rId5"/>
              <a:srcRect l="77991" t="4912"/>
              <a:stretch/>
            </p:blipFill>
            <p:spPr>
              <a:xfrm>
                <a:off x="8921438" y="127568"/>
                <a:ext cx="918368" cy="2231895"/>
              </a:xfrm>
              <a:prstGeom prst="rect">
                <a:avLst/>
              </a:prstGeom>
            </p:spPr>
          </p:pic>
        </p:grpSp>
        <p:cxnSp>
          <p:nvCxnSpPr>
            <p:cNvPr id="4" name="Straight Arrow Connector 3">
              <a:extLst>
                <a:ext uri="{FF2B5EF4-FFF2-40B4-BE49-F238E27FC236}">
                  <a16:creationId xmlns:a16="http://schemas.microsoft.com/office/drawing/2014/main" id="{4A1EBCB2-A978-CD68-DBDE-FF5AE219383A}"/>
                </a:ext>
              </a:extLst>
            </p:cNvPr>
            <p:cNvCxnSpPr>
              <a:stCxn id="7" idx="3"/>
              <a:endCxn id="8" idx="1"/>
            </p:cNvCxnSpPr>
            <p:nvPr/>
          </p:nvCxnSpPr>
          <p:spPr>
            <a:xfrm>
              <a:off x="4581259" y="1242101"/>
              <a:ext cx="400209"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 name="Straight Arrow Connector 4">
              <a:extLst>
                <a:ext uri="{FF2B5EF4-FFF2-40B4-BE49-F238E27FC236}">
                  <a16:creationId xmlns:a16="http://schemas.microsoft.com/office/drawing/2014/main" id="{8321E9F2-9780-DF92-F936-6C7A6D9832C5}"/>
                </a:ext>
              </a:extLst>
            </p:cNvPr>
            <p:cNvCxnSpPr>
              <a:cxnSpLocks/>
              <a:stCxn id="8" idx="3"/>
              <a:endCxn id="13" idx="1"/>
            </p:cNvCxnSpPr>
            <p:nvPr/>
          </p:nvCxnSpPr>
          <p:spPr>
            <a:xfrm>
              <a:off x="7210533" y="1242101"/>
              <a:ext cx="400208" cy="141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2" name="Elbow Connector 11">
              <a:extLst>
                <a:ext uri="{FF2B5EF4-FFF2-40B4-BE49-F238E27FC236}">
                  <a16:creationId xmlns:a16="http://schemas.microsoft.com/office/drawing/2014/main" id="{77319DBE-67F2-C3E6-660B-11BC8D585CA9}"/>
                </a:ext>
              </a:extLst>
            </p:cNvPr>
            <p:cNvCxnSpPr>
              <a:cxnSpLocks/>
              <a:stCxn id="14" idx="3"/>
              <a:endCxn id="11" idx="3"/>
            </p:cNvCxnSpPr>
            <p:nvPr/>
          </p:nvCxnSpPr>
          <p:spPr>
            <a:xfrm>
              <a:off x="9839806" y="1243515"/>
              <a:ext cx="13961" cy="3381026"/>
            </a:xfrm>
            <a:prstGeom prst="bentConnector3">
              <a:avLst>
                <a:gd name="adj1" fmla="val 1800000"/>
              </a:avLst>
            </a:prstGeom>
            <a:ln w="19050">
              <a:tailEnd type="triangle"/>
            </a:ln>
          </p:spPr>
          <p:style>
            <a:lnRef idx="1">
              <a:schemeClr val="dk1"/>
            </a:lnRef>
            <a:fillRef idx="0">
              <a:schemeClr val="dk1"/>
            </a:fillRef>
            <a:effectRef idx="0">
              <a:schemeClr val="dk1"/>
            </a:effectRef>
            <a:fontRef idx="minor">
              <a:schemeClr val="tx1"/>
            </a:fontRef>
          </p:style>
        </p:cxnSp>
      </p:grpSp>
      <p:sp>
        <p:nvSpPr>
          <p:cNvPr id="24" name="TextBox 23">
            <a:extLst>
              <a:ext uri="{FF2B5EF4-FFF2-40B4-BE49-F238E27FC236}">
                <a16:creationId xmlns:a16="http://schemas.microsoft.com/office/drawing/2014/main" id="{18B1D940-BBD9-148F-9377-D03F442A7BAF}"/>
              </a:ext>
            </a:extLst>
          </p:cNvPr>
          <p:cNvSpPr txBox="1"/>
          <p:nvPr/>
        </p:nvSpPr>
        <p:spPr>
          <a:xfrm>
            <a:off x="4743964" y="0"/>
            <a:ext cx="2027711" cy="646331"/>
          </a:xfrm>
          <a:prstGeom prst="rect">
            <a:avLst/>
          </a:prstGeom>
          <a:noFill/>
        </p:spPr>
        <p:txBody>
          <a:bodyPr wrap="square" rtlCol="0">
            <a:spAutoFit/>
          </a:bodyPr>
          <a:lstStyle/>
          <a:p>
            <a:pPr algn="ctr"/>
            <a:r>
              <a:rPr lang="en-TW" dirty="0">
                <a:latin typeface="Arial" panose="020B0604020202020204" pitchFamily="34" charset="0"/>
                <a:cs typeface="Arial" panose="020B0604020202020204" pitchFamily="34" charset="0"/>
              </a:rPr>
              <a:t>Generate 3D models</a:t>
            </a:r>
          </a:p>
        </p:txBody>
      </p:sp>
      <p:sp>
        <p:nvSpPr>
          <p:cNvPr id="25" name="TextBox 24">
            <a:extLst>
              <a:ext uri="{FF2B5EF4-FFF2-40B4-BE49-F238E27FC236}">
                <a16:creationId xmlns:a16="http://schemas.microsoft.com/office/drawing/2014/main" id="{B8CFDDD6-F5F8-5E58-7BD3-A22F11F328FF}"/>
              </a:ext>
            </a:extLst>
          </p:cNvPr>
          <p:cNvSpPr txBox="1"/>
          <p:nvPr/>
        </p:nvSpPr>
        <p:spPr>
          <a:xfrm>
            <a:off x="2352195" y="0"/>
            <a:ext cx="2027712" cy="646331"/>
          </a:xfrm>
          <a:prstGeom prst="rect">
            <a:avLst/>
          </a:prstGeom>
          <a:noFill/>
        </p:spPr>
        <p:txBody>
          <a:bodyPr wrap="square" rtlCol="0">
            <a:spAutoFit/>
          </a:bodyPr>
          <a:lstStyle/>
          <a:p>
            <a:pPr algn="ctr"/>
            <a:r>
              <a:rPr lang="en-TW" dirty="0">
                <a:latin typeface="Arial" panose="020B0604020202020204" pitchFamily="34" charset="0"/>
                <a:cs typeface="Arial" panose="020B0604020202020204" pitchFamily="34" charset="0"/>
              </a:rPr>
              <a:t>Import </a:t>
            </a:r>
            <a:br>
              <a:rPr lang="en-TW" dirty="0">
                <a:latin typeface="Arial" panose="020B0604020202020204" pitchFamily="34" charset="0"/>
                <a:cs typeface="Arial" panose="020B0604020202020204" pitchFamily="34" charset="0"/>
              </a:rPr>
            </a:br>
            <a:r>
              <a:rPr lang="en-TW" dirty="0">
                <a:latin typeface="Arial" panose="020B0604020202020204" pitchFamily="34" charset="0"/>
                <a:cs typeface="Arial" panose="020B0604020202020204" pitchFamily="34" charset="0"/>
              </a:rPr>
              <a:t>preoperative CT</a:t>
            </a:r>
          </a:p>
        </p:txBody>
      </p:sp>
      <p:sp>
        <p:nvSpPr>
          <p:cNvPr id="26" name="TextBox 25">
            <a:extLst>
              <a:ext uri="{FF2B5EF4-FFF2-40B4-BE49-F238E27FC236}">
                <a16:creationId xmlns:a16="http://schemas.microsoft.com/office/drawing/2014/main" id="{379A0A3C-E6AB-3561-DD02-C8E7884B4C1D}"/>
              </a:ext>
            </a:extLst>
          </p:cNvPr>
          <p:cNvSpPr txBox="1"/>
          <p:nvPr/>
        </p:nvSpPr>
        <p:spPr>
          <a:xfrm>
            <a:off x="7135733" y="5866"/>
            <a:ext cx="2027712" cy="646331"/>
          </a:xfrm>
          <a:prstGeom prst="rect">
            <a:avLst/>
          </a:prstGeom>
          <a:noFill/>
        </p:spPr>
        <p:txBody>
          <a:bodyPr wrap="square" rtlCol="0">
            <a:spAutoFit/>
          </a:bodyPr>
          <a:lstStyle/>
          <a:p>
            <a:pPr algn="ctr"/>
            <a:r>
              <a:rPr lang="en-TW" dirty="0">
                <a:latin typeface="Arial" panose="020B0604020202020204" pitchFamily="34" charset="0"/>
                <a:cs typeface="Arial" panose="020B0604020202020204" pitchFamily="34" charset="0"/>
              </a:rPr>
              <a:t>Load into VR software</a:t>
            </a:r>
          </a:p>
        </p:txBody>
      </p:sp>
    </p:spTree>
    <p:extLst>
      <p:ext uri="{BB962C8B-B14F-4D97-AF65-F5344CB8AC3E}">
        <p14:creationId xmlns:p14="http://schemas.microsoft.com/office/powerpoint/2010/main" val="23329582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18261</TotalTime>
  <Words>340</Words>
  <Application>Microsoft Macintosh PowerPoint</Application>
  <PresentationFormat>Widescreen</PresentationFormat>
  <Paragraphs>99</Paragraphs>
  <Slides>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宜璟 李</dc:creator>
  <cp:lastModifiedBy>宜璟 李</cp:lastModifiedBy>
  <cp:revision>13</cp:revision>
  <dcterms:created xsi:type="dcterms:W3CDTF">2024-05-10T04:28:18Z</dcterms:created>
  <dcterms:modified xsi:type="dcterms:W3CDTF">2024-05-31T09:58:40Z</dcterms:modified>
</cp:coreProperties>
</file>

<file path=docProps/thumbnail.jpeg>
</file>